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45"/>
  </p:notesMasterIdLst>
  <p:handoutMasterIdLst>
    <p:handoutMasterId r:id="rId46"/>
  </p:handoutMasterIdLst>
  <p:sldIdLst>
    <p:sldId id="557" r:id="rId2"/>
    <p:sldId id="707" r:id="rId3"/>
    <p:sldId id="667" r:id="rId4"/>
    <p:sldId id="668" r:id="rId5"/>
    <p:sldId id="708" r:id="rId6"/>
    <p:sldId id="704" r:id="rId7"/>
    <p:sldId id="669" r:id="rId8"/>
    <p:sldId id="666" r:id="rId9"/>
    <p:sldId id="672" r:id="rId10"/>
    <p:sldId id="673" r:id="rId11"/>
    <p:sldId id="703" r:id="rId12"/>
    <p:sldId id="674" r:id="rId13"/>
    <p:sldId id="675" r:id="rId14"/>
    <p:sldId id="676" r:id="rId15"/>
    <p:sldId id="677" r:id="rId16"/>
    <p:sldId id="678" r:id="rId17"/>
    <p:sldId id="679" r:id="rId18"/>
    <p:sldId id="705" r:id="rId19"/>
    <p:sldId id="680" r:id="rId20"/>
    <p:sldId id="681" r:id="rId21"/>
    <p:sldId id="682" r:id="rId22"/>
    <p:sldId id="683" r:id="rId23"/>
    <p:sldId id="684" r:id="rId24"/>
    <p:sldId id="685" r:id="rId25"/>
    <p:sldId id="706" r:id="rId26"/>
    <p:sldId id="686" r:id="rId27"/>
    <p:sldId id="687" r:id="rId28"/>
    <p:sldId id="688" r:id="rId29"/>
    <p:sldId id="689" r:id="rId30"/>
    <p:sldId id="690" r:id="rId31"/>
    <p:sldId id="691" r:id="rId32"/>
    <p:sldId id="692" r:id="rId33"/>
    <p:sldId id="693" r:id="rId34"/>
    <p:sldId id="694" r:id="rId35"/>
    <p:sldId id="695" r:id="rId36"/>
    <p:sldId id="696" r:id="rId37"/>
    <p:sldId id="697" r:id="rId38"/>
    <p:sldId id="698" r:id="rId39"/>
    <p:sldId id="699" r:id="rId40"/>
    <p:sldId id="700" r:id="rId41"/>
    <p:sldId id="701" r:id="rId42"/>
    <p:sldId id="671" r:id="rId43"/>
    <p:sldId id="702" r:id="rId44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/>
    <p:restoredTop sz="74493" autoAdjust="0"/>
  </p:normalViewPr>
  <p:slideViewPr>
    <p:cSldViewPr>
      <p:cViewPr varScale="1">
        <p:scale>
          <a:sx n="155" d="100"/>
          <a:sy n="155" d="100"/>
        </p:scale>
        <p:origin x="1176" y="20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1DE167-B388-5B48-8733-3C2F48689057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</dgm:pt>
    <dgm:pt modelId="{18582A06-4597-F94A-A96F-A0DB88A41119}">
      <dgm:prSet phldrT="[Text]"/>
      <dgm:spPr>
        <a:effectLst/>
      </dgm:spPr>
      <dgm:t>
        <a:bodyPr/>
        <a:lstStyle/>
        <a:p>
          <a:r>
            <a:rPr lang="en-NZ" dirty="0"/>
            <a:t>long term scheduling</a:t>
          </a:r>
          <a:endParaRPr lang="en-US" dirty="0"/>
        </a:p>
      </dgm:t>
    </dgm:pt>
    <dgm:pt modelId="{07C49605-9092-1340-8E13-4FCE1C70E829}" type="parTrans" cxnId="{A06C933B-CA9A-0A4E-B6D8-3BA876978C1D}">
      <dgm:prSet/>
      <dgm:spPr/>
      <dgm:t>
        <a:bodyPr/>
        <a:lstStyle/>
        <a:p>
          <a:endParaRPr lang="en-US"/>
        </a:p>
      </dgm:t>
    </dgm:pt>
    <dgm:pt modelId="{AB6097E5-5393-4449-BCFE-B0AE600FA83E}" type="sibTrans" cxnId="{A06C933B-CA9A-0A4E-B6D8-3BA876978C1D}">
      <dgm:prSet/>
      <dgm:spPr/>
      <dgm:t>
        <a:bodyPr/>
        <a:lstStyle/>
        <a:p>
          <a:endParaRPr lang="en-US"/>
        </a:p>
      </dgm:t>
    </dgm:pt>
    <dgm:pt modelId="{FCF8077D-84AD-554A-B11C-D74FA362D76D}">
      <dgm:prSet/>
      <dgm:spPr>
        <a:effectLst/>
      </dgm:spPr>
      <dgm:t>
        <a:bodyPr/>
        <a:lstStyle/>
        <a:p>
          <a:r>
            <a:rPr lang="en-NZ" dirty="0"/>
            <a:t>medium term scheduling</a:t>
          </a:r>
        </a:p>
      </dgm:t>
    </dgm:pt>
    <dgm:pt modelId="{C9AB015E-6767-CF47-BBF9-A6713CE07B98}" type="parTrans" cxnId="{B1FB1387-434A-E34A-BFCF-7E6BACF3E30B}">
      <dgm:prSet/>
      <dgm:spPr/>
      <dgm:t>
        <a:bodyPr/>
        <a:lstStyle/>
        <a:p>
          <a:endParaRPr lang="en-US"/>
        </a:p>
      </dgm:t>
    </dgm:pt>
    <dgm:pt modelId="{9E7217D2-03EC-3D4C-9070-5BD30F646863}" type="sibTrans" cxnId="{B1FB1387-434A-E34A-BFCF-7E6BACF3E30B}">
      <dgm:prSet/>
      <dgm:spPr/>
      <dgm:t>
        <a:bodyPr/>
        <a:lstStyle/>
        <a:p>
          <a:endParaRPr lang="en-US"/>
        </a:p>
      </dgm:t>
    </dgm:pt>
    <dgm:pt modelId="{786E057A-07C6-8343-8CB9-C94DEC19B0BB}">
      <dgm:prSet/>
      <dgm:spPr>
        <a:effectLst/>
      </dgm:spPr>
      <dgm:t>
        <a:bodyPr/>
        <a:lstStyle/>
        <a:p>
          <a:r>
            <a:rPr lang="en-NZ" dirty="0"/>
            <a:t>short term scheduling</a:t>
          </a:r>
        </a:p>
      </dgm:t>
    </dgm:pt>
    <dgm:pt modelId="{70D3975C-F522-2E4B-8BE6-DB0B1D7921E4}" type="parTrans" cxnId="{ACB76DB7-D147-2140-AA8E-5CC8F089CF45}">
      <dgm:prSet/>
      <dgm:spPr/>
      <dgm:t>
        <a:bodyPr/>
        <a:lstStyle/>
        <a:p>
          <a:endParaRPr lang="en-US"/>
        </a:p>
      </dgm:t>
    </dgm:pt>
    <dgm:pt modelId="{F853FA99-B390-F241-A55D-9C7A16D90EC8}" type="sibTrans" cxnId="{ACB76DB7-D147-2140-AA8E-5CC8F089CF45}">
      <dgm:prSet/>
      <dgm:spPr/>
      <dgm:t>
        <a:bodyPr/>
        <a:lstStyle/>
        <a:p>
          <a:endParaRPr lang="en-US"/>
        </a:p>
      </dgm:t>
    </dgm:pt>
    <dgm:pt modelId="{4D3B04C8-4CD6-C441-A562-951DABC0B27F}" type="pres">
      <dgm:prSet presAssocID="{8F1DE167-B388-5B48-8733-3C2F48689057}" presName="Name0" presStyleCnt="0">
        <dgm:presLayoutVars>
          <dgm:dir/>
          <dgm:animLvl val="lvl"/>
          <dgm:resizeHandles val="exact"/>
        </dgm:presLayoutVars>
      </dgm:prSet>
      <dgm:spPr/>
    </dgm:pt>
    <dgm:pt modelId="{666AA844-3720-4245-A2DA-613ABC9CCD30}" type="pres">
      <dgm:prSet presAssocID="{18582A06-4597-F94A-A96F-A0DB88A41119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AB8F692-5BD5-8648-B961-BE6FB0582140}" type="pres">
      <dgm:prSet presAssocID="{AB6097E5-5393-4449-BCFE-B0AE600FA83E}" presName="parTxOnlySpace" presStyleCnt="0"/>
      <dgm:spPr/>
    </dgm:pt>
    <dgm:pt modelId="{4DE30D96-52DA-F045-88D6-746455960E86}" type="pres">
      <dgm:prSet presAssocID="{FCF8077D-84AD-554A-B11C-D74FA362D76D}" presName="parTxOnly" presStyleLbl="node1" presStyleIdx="1" presStyleCnt="3" custScaleX="96996" custScaleY="116735">
        <dgm:presLayoutVars>
          <dgm:chMax val="0"/>
          <dgm:chPref val="0"/>
          <dgm:bulletEnabled val="1"/>
        </dgm:presLayoutVars>
      </dgm:prSet>
      <dgm:spPr/>
    </dgm:pt>
    <dgm:pt modelId="{DCBA1724-0B09-934F-8DCB-B741C1D8713E}" type="pres">
      <dgm:prSet presAssocID="{9E7217D2-03EC-3D4C-9070-5BD30F646863}" presName="parTxOnlySpace" presStyleCnt="0"/>
      <dgm:spPr/>
    </dgm:pt>
    <dgm:pt modelId="{A6C26BAB-A284-0B43-906D-751377F5446C}" type="pres">
      <dgm:prSet presAssocID="{786E057A-07C6-8343-8CB9-C94DEC19B0BB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BABED21E-EC63-664D-9897-DB925194884E}" type="presOf" srcId="{786E057A-07C6-8343-8CB9-C94DEC19B0BB}" destId="{A6C26BAB-A284-0B43-906D-751377F5446C}" srcOrd="0" destOrd="0" presId="urn:microsoft.com/office/officeart/2005/8/layout/chevron1"/>
    <dgm:cxn modelId="{A06C933B-CA9A-0A4E-B6D8-3BA876978C1D}" srcId="{8F1DE167-B388-5B48-8733-3C2F48689057}" destId="{18582A06-4597-F94A-A96F-A0DB88A41119}" srcOrd="0" destOrd="0" parTransId="{07C49605-9092-1340-8E13-4FCE1C70E829}" sibTransId="{AB6097E5-5393-4449-BCFE-B0AE600FA83E}"/>
    <dgm:cxn modelId="{A471C548-B485-DB47-BD2E-67E16EA9968F}" type="presOf" srcId="{FCF8077D-84AD-554A-B11C-D74FA362D76D}" destId="{4DE30D96-52DA-F045-88D6-746455960E86}" srcOrd="0" destOrd="0" presId="urn:microsoft.com/office/officeart/2005/8/layout/chevron1"/>
    <dgm:cxn modelId="{7479B64B-3B50-C54C-BB05-509861185B34}" type="presOf" srcId="{8F1DE167-B388-5B48-8733-3C2F48689057}" destId="{4D3B04C8-4CD6-C441-A562-951DABC0B27F}" srcOrd="0" destOrd="0" presId="urn:microsoft.com/office/officeart/2005/8/layout/chevron1"/>
    <dgm:cxn modelId="{B1FB1387-434A-E34A-BFCF-7E6BACF3E30B}" srcId="{8F1DE167-B388-5B48-8733-3C2F48689057}" destId="{FCF8077D-84AD-554A-B11C-D74FA362D76D}" srcOrd="1" destOrd="0" parTransId="{C9AB015E-6767-CF47-BBF9-A6713CE07B98}" sibTransId="{9E7217D2-03EC-3D4C-9070-5BD30F646863}"/>
    <dgm:cxn modelId="{CA6498A1-D1EE-0B4F-8405-50D6FD8495BB}" type="presOf" srcId="{18582A06-4597-F94A-A96F-A0DB88A41119}" destId="{666AA844-3720-4245-A2DA-613ABC9CCD30}" srcOrd="0" destOrd="0" presId="urn:microsoft.com/office/officeart/2005/8/layout/chevron1"/>
    <dgm:cxn modelId="{ACB76DB7-D147-2140-AA8E-5CC8F089CF45}" srcId="{8F1DE167-B388-5B48-8733-3C2F48689057}" destId="{786E057A-07C6-8343-8CB9-C94DEC19B0BB}" srcOrd="2" destOrd="0" parTransId="{70D3975C-F522-2E4B-8BE6-DB0B1D7921E4}" sibTransId="{F853FA99-B390-F241-A55D-9C7A16D90EC8}"/>
    <dgm:cxn modelId="{E8430368-51EF-B242-9F2F-E0FAEA867745}" type="presParOf" srcId="{4D3B04C8-4CD6-C441-A562-951DABC0B27F}" destId="{666AA844-3720-4245-A2DA-613ABC9CCD30}" srcOrd="0" destOrd="0" presId="urn:microsoft.com/office/officeart/2005/8/layout/chevron1"/>
    <dgm:cxn modelId="{FDEC9635-80E9-DE41-A9FD-7B4D93853248}" type="presParOf" srcId="{4D3B04C8-4CD6-C441-A562-951DABC0B27F}" destId="{8AB8F692-5BD5-8648-B961-BE6FB0582140}" srcOrd="1" destOrd="0" presId="urn:microsoft.com/office/officeart/2005/8/layout/chevron1"/>
    <dgm:cxn modelId="{C39997F6-9C10-0842-A3F0-DFDA6CF2991D}" type="presParOf" srcId="{4D3B04C8-4CD6-C441-A562-951DABC0B27F}" destId="{4DE30D96-52DA-F045-88D6-746455960E86}" srcOrd="2" destOrd="0" presId="urn:microsoft.com/office/officeart/2005/8/layout/chevron1"/>
    <dgm:cxn modelId="{001296BE-7EC1-5A43-971C-F95F0ADEA6E7}" type="presParOf" srcId="{4D3B04C8-4CD6-C441-A562-951DABC0B27F}" destId="{DCBA1724-0B09-934F-8DCB-B741C1D8713E}" srcOrd="3" destOrd="0" presId="urn:microsoft.com/office/officeart/2005/8/layout/chevron1"/>
    <dgm:cxn modelId="{B1EF5A7F-BF74-9D4B-AADF-A53A1BC25411}" type="presParOf" srcId="{4D3B04C8-4CD6-C441-A562-951DABC0B27F}" destId="{A6C26BAB-A284-0B43-906D-751377F5446C}" srcOrd="4" destOrd="0" presId="urn:microsoft.com/office/officeart/2005/8/layout/chevron1"/>
  </dgm:cxnLst>
  <dgm:bg>
    <a:effectLst>
      <a:softEdge rad="152400"/>
    </a:effectLst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49ADD03-CF28-4D42-B716-D02570F17010}" type="doc">
      <dgm:prSet loTypeId="urn:microsoft.com/office/officeart/2005/8/layout/hierarchy1" loCatId="hierarchy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89737A3-A669-164D-B89F-C2D1F9B925FD}">
      <dgm:prSet phldrT="[Text]"/>
      <dgm:spPr/>
      <dgm:t>
        <a:bodyPr/>
        <a:lstStyle/>
        <a:p>
          <a:r>
            <a:rPr lang="en-US" dirty="0"/>
            <a:t>Criteria can be classified into:</a:t>
          </a:r>
        </a:p>
      </dgm:t>
    </dgm:pt>
    <dgm:pt modelId="{29BDAA69-80F0-6F4B-9D6F-2AB8E11FFBBE}" type="parTrans" cxnId="{501B010E-2B06-6044-92D5-79A7AA7B84B2}">
      <dgm:prSet/>
      <dgm:spPr/>
      <dgm:t>
        <a:bodyPr/>
        <a:lstStyle/>
        <a:p>
          <a:endParaRPr lang="en-US"/>
        </a:p>
      </dgm:t>
    </dgm:pt>
    <dgm:pt modelId="{41CD046D-A3FA-644A-B69E-E23685407466}" type="sibTrans" cxnId="{501B010E-2B06-6044-92D5-79A7AA7B84B2}">
      <dgm:prSet/>
      <dgm:spPr/>
      <dgm:t>
        <a:bodyPr/>
        <a:lstStyle/>
        <a:p>
          <a:endParaRPr lang="en-US"/>
        </a:p>
      </dgm:t>
    </dgm:pt>
    <dgm:pt modelId="{7FFE5A6B-E193-8D48-A4A7-7D2D2332B8F7}">
      <dgm:prSet/>
      <dgm:spPr/>
      <dgm:t>
        <a:bodyPr/>
        <a:lstStyle/>
        <a:p>
          <a:r>
            <a:rPr lang="en-US" dirty="0"/>
            <a:t>Performance-related</a:t>
          </a:r>
        </a:p>
      </dgm:t>
    </dgm:pt>
    <dgm:pt modelId="{1E419DEE-3991-D549-91FA-DB17020A9242}" type="parTrans" cxnId="{3C4C7B54-9BFC-9245-BE17-A35B75BACA96}">
      <dgm:prSet/>
      <dgm:spPr>
        <a:ln>
          <a:solidFill>
            <a:schemeClr val="accent6"/>
          </a:solidFill>
        </a:ln>
      </dgm:spPr>
      <dgm:t>
        <a:bodyPr/>
        <a:lstStyle/>
        <a:p>
          <a:endParaRPr lang="en-US"/>
        </a:p>
      </dgm:t>
    </dgm:pt>
    <dgm:pt modelId="{E92B3E93-58C5-2947-A940-6DD394281A10}" type="sibTrans" cxnId="{3C4C7B54-9BFC-9245-BE17-A35B75BACA96}">
      <dgm:prSet/>
      <dgm:spPr/>
      <dgm:t>
        <a:bodyPr/>
        <a:lstStyle/>
        <a:p>
          <a:endParaRPr lang="en-US"/>
        </a:p>
      </dgm:t>
    </dgm:pt>
    <dgm:pt modelId="{4627CC2D-E830-8941-A9CA-6CC9D3ED3540}">
      <dgm:prSet/>
      <dgm:spPr/>
      <dgm:t>
        <a:bodyPr/>
        <a:lstStyle/>
        <a:p>
          <a:r>
            <a:rPr lang="en-US"/>
            <a:t>quantitative</a:t>
          </a:r>
          <a:endParaRPr lang="en-US" dirty="0"/>
        </a:p>
      </dgm:t>
    </dgm:pt>
    <dgm:pt modelId="{244C79BC-75FF-6E4C-B44D-DF61C829BAC0}" type="parTrans" cxnId="{8A52CA41-42EF-0E48-9173-3DC9776F2E53}">
      <dgm:prSet/>
      <dgm:spPr>
        <a:ln>
          <a:solidFill>
            <a:schemeClr val="accent6"/>
          </a:solidFill>
        </a:ln>
      </dgm:spPr>
      <dgm:t>
        <a:bodyPr/>
        <a:lstStyle/>
        <a:p>
          <a:endParaRPr lang="en-US"/>
        </a:p>
      </dgm:t>
    </dgm:pt>
    <dgm:pt modelId="{E83147FE-BEBD-5840-8CA7-D308DB494BA8}" type="sibTrans" cxnId="{8A52CA41-42EF-0E48-9173-3DC9776F2E53}">
      <dgm:prSet/>
      <dgm:spPr/>
      <dgm:t>
        <a:bodyPr/>
        <a:lstStyle/>
        <a:p>
          <a:endParaRPr lang="en-US"/>
        </a:p>
      </dgm:t>
    </dgm:pt>
    <dgm:pt modelId="{A27E3963-FC5B-394E-9399-D88985B2932F}">
      <dgm:prSet/>
      <dgm:spPr/>
      <dgm:t>
        <a:bodyPr/>
        <a:lstStyle/>
        <a:p>
          <a:r>
            <a:rPr lang="en-US"/>
            <a:t>easily measured</a:t>
          </a:r>
          <a:endParaRPr lang="en-US" dirty="0"/>
        </a:p>
      </dgm:t>
    </dgm:pt>
    <dgm:pt modelId="{37FB7A77-AEA7-AD46-A0E6-C9A8333E0BD9}" type="parTrans" cxnId="{0C29799E-AA63-E546-BEBA-E6168386F10E}">
      <dgm:prSet/>
      <dgm:spPr>
        <a:ln>
          <a:solidFill>
            <a:schemeClr val="accent6"/>
          </a:solidFill>
        </a:ln>
      </dgm:spPr>
      <dgm:t>
        <a:bodyPr/>
        <a:lstStyle/>
        <a:p>
          <a:endParaRPr lang="en-US"/>
        </a:p>
      </dgm:t>
    </dgm:pt>
    <dgm:pt modelId="{D778FFB7-A839-6C40-BC7E-19024E629116}" type="sibTrans" cxnId="{0C29799E-AA63-E546-BEBA-E6168386F10E}">
      <dgm:prSet/>
      <dgm:spPr/>
      <dgm:t>
        <a:bodyPr/>
        <a:lstStyle/>
        <a:p>
          <a:endParaRPr lang="en-US"/>
        </a:p>
      </dgm:t>
    </dgm:pt>
    <dgm:pt modelId="{47862039-3BA1-164C-85D3-82B3ACAB9ABC}">
      <dgm:prSet/>
      <dgm:spPr/>
      <dgm:t>
        <a:bodyPr/>
        <a:lstStyle/>
        <a:p>
          <a:r>
            <a:rPr lang="en-US" dirty="0"/>
            <a:t>Non-performance related</a:t>
          </a:r>
        </a:p>
      </dgm:t>
    </dgm:pt>
    <dgm:pt modelId="{D0EF65DB-995F-0149-BEA9-68065D98DE0E}" type="parTrans" cxnId="{77BA37A4-ABE0-C448-9957-F6BEB5F179D7}">
      <dgm:prSet/>
      <dgm:spPr>
        <a:ln>
          <a:solidFill>
            <a:schemeClr val="accent6"/>
          </a:solidFill>
        </a:ln>
      </dgm:spPr>
      <dgm:t>
        <a:bodyPr/>
        <a:lstStyle/>
        <a:p>
          <a:endParaRPr lang="en-US"/>
        </a:p>
      </dgm:t>
    </dgm:pt>
    <dgm:pt modelId="{8B986C98-E167-B141-9D87-F3620EB5BA0A}" type="sibTrans" cxnId="{77BA37A4-ABE0-C448-9957-F6BEB5F179D7}">
      <dgm:prSet/>
      <dgm:spPr/>
      <dgm:t>
        <a:bodyPr/>
        <a:lstStyle/>
        <a:p>
          <a:endParaRPr lang="en-US"/>
        </a:p>
      </dgm:t>
    </dgm:pt>
    <dgm:pt modelId="{75DC0DF0-239B-D54A-A378-75701404FF29}">
      <dgm:prSet/>
      <dgm:spPr/>
      <dgm:t>
        <a:bodyPr/>
        <a:lstStyle/>
        <a:p>
          <a:r>
            <a:rPr lang="en-NZ"/>
            <a:t>qualitative</a:t>
          </a:r>
          <a:endParaRPr lang="en-US" dirty="0"/>
        </a:p>
      </dgm:t>
    </dgm:pt>
    <dgm:pt modelId="{40490A03-FB31-5D4E-BBB5-AB615DD9A181}" type="parTrans" cxnId="{56D66BAC-C154-B546-927F-1E5F96F90F84}">
      <dgm:prSet/>
      <dgm:spPr>
        <a:ln>
          <a:solidFill>
            <a:schemeClr val="accent6"/>
          </a:solidFill>
        </a:ln>
      </dgm:spPr>
      <dgm:t>
        <a:bodyPr/>
        <a:lstStyle/>
        <a:p>
          <a:endParaRPr lang="en-US"/>
        </a:p>
      </dgm:t>
    </dgm:pt>
    <dgm:pt modelId="{65F56368-DD65-AA45-9857-709AC46D119F}" type="sibTrans" cxnId="{56D66BAC-C154-B546-927F-1E5F96F90F84}">
      <dgm:prSet/>
      <dgm:spPr/>
      <dgm:t>
        <a:bodyPr/>
        <a:lstStyle/>
        <a:p>
          <a:endParaRPr lang="en-US"/>
        </a:p>
      </dgm:t>
    </dgm:pt>
    <dgm:pt modelId="{B2D96ABD-2ED4-6642-94B4-DE16BF8EF5DC}">
      <dgm:prSet/>
      <dgm:spPr/>
      <dgm:t>
        <a:bodyPr/>
        <a:lstStyle/>
        <a:p>
          <a:r>
            <a:rPr lang="en-US"/>
            <a:t>hard to measure</a:t>
          </a:r>
          <a:endParaRPr lang="en-US" dirty="0"/>
        </a:p>
      </dgm:t>
    </dgm:pt>
    <dgm:pt modelId="{1D69965A-A1BE-214C-A0F2-B8E85A64E9D7}" type="parTrans" cxnId="{679C0830-7152-6B4C-B938-583B938B2D9B}">
      <dgm:prSet/>
      <dgm:spPr>
        <a:ln>
          <a:solidFill>
            <a:schemeClr val="accent6"/>
          </a:solidFill>
        </a:ln>
      </dgm:spPr>
      <dgm:t>
        <a:bodyPr/>
        <a:lstStyle/>
        <a:p>
          <a:endParaRPr lang="en-US"/>
        </a:p>
      </dgm:t>
    </dgm:pt>
    <dgm:pt modelId="{571AD6BB-DE95-1846-9186-3371BC3B78EE}" type="sibTrans" cxnId="{679C0830-7152-6B4C-B938-583B938B2D9B}">
      <dgm:prSet/>
      <dgm:spPr/>
      <dgm:t>
        <a:bodyPr/>
        <a:lstStyle/>
        <a:p>
          <a:endParaRPr lang="en-US"/>
        </a:p>
      </dgm:t>
    </dgm:pt>
    <dgm:pt modelId="{196CB068-6783-D649-A4AF-F02EA51285E3}" type="pres">
      <dgm:prSet presAssocID="{249ADD03-CF28-4D42-B716-D02570F1701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8C1AD5F-4998-B54D-81B8-A790DC586BF6}" type="pres">
      <dgm:prSet presAssocID="{C89737A3-A669-164D-B89F-C2D1F9B925FD}" presName="hierRoot1" presStyleCnt="0"/>
      <dgm:spPr/>
    </dgm:pt>
    <dgm:pt modelId="{B2287179-FCE1-5048-ABC9-2E4E97011E11}" type="pres">
      <dgm:prSet presAssocID="{C89737A3-A669-164D-B89F-C2D1F9B925FD}" presName="composite" presStyleCnt="0"/>
      <dgm:spPr/>
    </dgm:pt>
    <dgm:pt modelId="{9EB50CE1-088C-684E-B1F5-1BDB342321F1}" type="pres">
      <dgm:prSet presAssocID="{C89737A3-A669-164D-B89F-C2D1F9B925FD}" presName="background" presStyleLbl="node0" presStyleIdx="0" presStyleCnt="1"/>
      <dgm:spPr/>
    </dgm:pt>
    <dgm:pt modelId="{4693DA4B-B99E-B64F-B5C9-AF6FE5480C73}" type="pres">
      <dgm:prSet presAssocID="{C89737A3-A669-164D-B89F-C2D1F9B925FD}" presName="text" presStyleLbl="fgAcc0" presStyleIdx="0" presStyleCnt="1">
        <dgm:presLayoutVars>
          <dgm:chPref val="3"/>
        </dgm:presLayoutVars>
      </dgm:prSet>
      <dgm:spPr/>
    </dgm:pt>
    <dgm:pt modelId="{96B2C977-E89A-3643-8D65-F9525F5FF117}" type="pres">
      <dgm:prSet presAssocID="{C89737A3-A669-164D-B89F-C2D1F9B925FD}" presName="hierChild2" presStyleCnt="0"/>
      <dgm:spPr/>
    </dgm:pt>
    <dgm:pt modelId="{532FE228-F493-4041-8FD9-25F2D05BF23F}" type="pres">
      <dgm:prSet presAssocID="{1E419DEE-3991-D549-91FA-DB17020A9242}" presName="Name10" presStyleLbl="parChTrans1D2" presStyleIdx="0" presStyleCnt="2"/>
      <dgm:spPr/>
    </dgm:pt>
    <dgm:pt modelId="{F70159CD-AC04-434C-AEA7-9A4537E19993}" type="pres">
      <dgm:prSet presAssocID="{7FFE5A6B-E193-8D48-A4A7-7D2D2332B8F7}" presName="hierRoot2" presStyleCnt="0"/>
      <dgm:spPr/>
    </dgm:pt>
    <dgm:pt modelId="{3CB49F2F-4752-2148-8C6A-8D66446EB6E3}" type="pres">
      <dgm:prSet presAssocID="{7FFE5A6B-E193-8D48-A4A7-7D2D2332B8F7}" presName="composite2" presStyleCnt="0"/>
      <dgm:spPr/>
    </dgm:pt>
    <dgm:pt modelId="{C27BA367-92FE-F047-A643-F22FD292C223}" type="pres">
      <dgm:prSet presAssocID="{7FFE5A6B-E193-8D48-A4A7-7D2D2332B8F7}" presName="background2" presStyleLbl="node2" presStyleIdx="0" presStyleCnt="2"/>
      <dgm:spPr/>
    </dgm:pt>
    <dgm:pt modelId="{91F3BB07-984F-5C4A-B3DB-9D5C935CA639}" type="pres">
      <dgm:prSet presAssocID="{7FFE5A6B-E193-8D48-A4A7-7D2D2332B8F7}" presName="text2" presStyleLbl="fgAcc2" presStyleIdx="0" presStyleCnt="2" custScaleX="191607">
        <dgm:presLayoutVars>
          <dgm:chPref val="3"/>
        </dgm:presLayoutVars>
      </dgm:prSet>
      <dgm:spPr/>
    </dgm:pt>
    <dgm:pt modelId="{6F2F6957-F3F0-E541-833E-88D8FF491A3F}" type="pres">
      <dgm:prSet presAssocID="{7FFE5A6B-E193-8D48-A4A7-7D2D2332B8F7}" presName="hierChild3" presStyleCnt="0"/>
      <dgm:spPr/>
    </dgm:pt>
    <dgm:pt modelId="{E1FAB45A-3A3E-354A-AEB6-1A4FD81F66BE}" type="pres">
      <dgm:prSet presAssocID="{244C79BC-75FF-6E4C-B44D-DF61C829BAC0}" presName="Name17" presStyleLbl="parChTrans1D3" presStyleIdx="0" presStyleCnt="4"/>
      <dgm:spPr/>
    </dgm:pt>
    <dgm:pt modelId="{59D936F0-C903-174B-A089-E7DB7E9759CF}" type="pres">
      <dgm:prSet presAssocID="{4627CC2D-E830-8941-A9CA-6CC9D3ED3540}" presName="hierRoot3" presStyleCnt="0"/>
      <dgm:spPr/>
    </dgm:pt>
    <dgm:pt modelId="{550735CD-C30C-2F4E-B217-CBD6CA48EA0E}" type="pres">
      <dgm:prSet presAssocID="{4627CC2D-E830-8941-A9CA-6CC9D3ED3540}" presName="composite3" presStyleCnt="0"/>
      <dgm:spPr/>
    </dgm:pt>
    <dgm:pt modelId="{5729489C-8499-B549-A7AB-1D9E6D188049}" type="pres">
      <dgm:prSet presAssocID="{4627CC2D-E830-8941-A9CA-6CC9D3ED3540}" presName="background3" presStyleLbl="node3" presStyleIdx="0" presStyleCnt="4"/>
      <dgm:spPr/>
    </dgm:pt>
    <dgm:pt modelId="{EEF7B55A-F44A-C04E-878B-509894A3B254}" type="pres">
      <dgm:prSet presAssocID="{4627CC2D-E830-8941-A9CA-6CC9D3ED3540}" presName="text3" presStyleLbl="fgAcc3" presStyleIdx="0" presStyleCnt="4">
        <dgm:presLayoutVars>
          <dgm:chPref val="3"/>
        </dgm:presLayoutVars>
      </dgm:prSet>
      <dgm:spPr/>
    </dgm:pt>
    <dgm:pt modelId="{947AD948-347C-E448-A6C9-9691945A666F}" type="pres">
      <dgm:prSet presAssocID="{4627CC2D-E830-8941-A9CA-6CC9D3ED3540}" presName="hierChild4" presStyleCnt="0"/>
      <dgm:spPr/>
    </dgm:pt>
    <dgm:pt modelId="{ACA31F55-4FAB-6849-87CC-F4B4975148FE}" type="pres">
      <dgm:prSet presAssocID="{37FB7A77-AEA7-AD46-A0E6-C9A8333E0BD9}" presName="Name17" presStyleLbl="parChTrans1D3" presStyleIdx="1" presStyleCnt="4"/>
      <dgm:spPr/>
    </dgm:pt>
    <dgm:pt modelId="{51F2D546-1573-4649-A8AD-0D1A7914FCC7}" type="pres">
      <dgm:prSet presAssocID="{A27E3963-FC5B-394E-9399-D88985B2932F}" presName="hierRoot3" presStyleCnt="0"/>
      <dgm:spPr/>
    </dgm:pt>
    <dgm:pt modelId="{F6756088-524E-5F42-8134-EAA3757B7920}" type="pres">
      <dgm:prSet presAssocID="{A27E3963-FC5B-394E-9399-D88985B2932F}" presName="composite3" presStyleCnt="0"/>
      <dgm:spPr/>
    </dgm:pt>
    <dgm:pt modelId="{A842DFCB-14B6-3845-B54E-FC0634B026C0}" type="pres">
      <dgm:prSet presAssocID="{A27E3963-FC5B-394E-9399-D88985B2932F}" presName="background3" presStyleLbl="node3" presStyleIdx="1" presStyleCnt="4"/>
      <dgm:spPr/>
    </dgm:pt>
    <dgm:pt modelId="{429FADA5-6796-114A-A660-A3934C1C1B94}" type="pres">
      <dgm:prSet presAssocID="{A27E3963-FC5B-394E-9399-D88985B2932F}" presName="text3" presStyleLbl="fgAcc3" presStyleIdx="1" presStyleCnt="4">
        <dgm:presLayoutVars>
          <dgm:chPref val="3"/>
        </dgm:presLayoutVars>
      </dgm:prSet>
      <dgm:spPr/>
    </dgm:pt>
    <dgm:pt modelId="{12F18BDF-912C-EE48-869F-F435CBC9B3BF}" type="pres">
      <dgm:prSet presAssocID="{A27E3963-FC5B-394E-9399-D88985B2932F}" presName="hierChild4" presStyleCnt="0"/>
      <dgm:spPr/>
    </dgm:pt>
    <dgm:pt modelId="{9E1C7EB2-94B3-C349-AD95-C3AB367E4B7A}" type="pres">
      <dgm:prSet presAssocID="{D0EF65DB-995F-0149-BEA9-68065D98DE0E}" presName="Name10" presStyleLbl="parChTrans1D2" presStyleIdx="1" presStyleCnt="2"/>
      <dgm:spPr/>
    </dgm:pt>
    <dgm:pt modelId="{230569B1-FEDB-7F41-8D37-7A5A560CD6E1}" type="pres">
      <dgm:prSet presAssocID="{47862039-3BA1-164C-85D3-82B3ACAB9ABC}" presName="hierRoot2" presStyleCnt="0"/>
      <dgm:spPr/>
    </dgm:pt>
    <dgm:pt modelId="{4C2F2DD1-62AE-DC49-968F-FDF312C52974}" type="pres">
      <dgm:prSet presAssocID="{47862039-3BA1-164C-85D3-82B3ACAB9ABC}" presName="composite2" presStyleCnt="0"/>
      <dgm:spPr/>
    </dgm:pt>
    <dgm:pt modelId="{742444C6-C9F1-774B-8C05-41FC48E915ED}" type="pres">
      <dgm:prSet presAssocID="{47862039-3BA1-164C-85D3-82B3ACAB9ABC}" presName="background2" presStyleLbl="node2" presStyleIdx="1" presStyleCnt="2"/>
      <dgm:spPr/>
    </dgm:pt>
    <dgm:pt modelId="{AF0E3303-E12F-304C-9EE5-63D631C35B6B}" type="pres">
      <dgm:prSet presAssocID="{47862039-3BA1-164C-85D3-82B3ACAB9ABC}" presName="text2" presStyleLbl="fgAcc2" presStyleIdx="1" presStyleCnt="2" custScaleX="170567">
        <dgm:presLayoutVars>
          <dgm:chPref val="3"/>
        </dgm:presLayoutVars>
      </dgm:prSet>
      <dgm:spPr/>
    </dgm:pt>
    <dgm:pt modelId="{48322838-B14F-F34D-8702-F9E13214DDF8}" type="pres">
      <dgm:prSet presAssocID="{47862039-3BA1-164C-85D3-82B3ACAB9ABC}" presName="hierChild3" presStyleCnt="0"/>
      <dgm:spPr/>
    </dgm:pt>
    <dgm:pt modelId="{FBB58091-7F3C-6643-934B-D47EBD468A62}" type="pres">
      <dgm:prSet presAssocID="{40490A03-FB31-5D4E-BBB5-AB615DD9A181}" presName="Name17" presStyleLbl="parChTrans1D3" presStyleIdx="2" presStyleCnt="4"/>
      <dgm:spPr/>
    </dgm:pt>
    <dgm:pt modelId="{C8F905EE-EF08-184D-BB71-674E41A0152E}" type="pres">
      <dgm:prSet presAssocID="{75DC0DF0-239B-D54A-A378-75701404FF29}" presName="hierRoot3" presStyleCnt="0"/>
      <dgm:spPr/>
    </dgm:pt>
    <dgm:pt modelId="{EBE38DF6-BBD8-D246-93EA-C537A00167DA}" type="pres">
      <dgm:prSet presAssocID="{75DC0DF0-239B-D54A-A378-75701404FF29}" presName="composite3" presStyleCnt="0"/>
      <dgm:spPr/>
    </dgm:pt>
    <dgm:pt modelId="{5C1E0D6E-21AB-134A-B443-0A5F99EF9A0C}" type="pres">
      <dgm:prSet presAssocID="{75DC0DF0-239B-D54A-A378-75701404FF29}" presName="background3" presStyleLbl="node3" presStyleIdx="2" presStyleCnt="4"/>
      <dgm:spPr/>
    </dgm:pt>
    <dgm:pt modelId="{3537DBD8-DDD0-5D42-B89A-90AD8C28A900}" type="pres">
      <dgm:prSet presAssocID="{75DC0DF0-239B-D54A-A378-75701404FF29}" presName="text3" presStyleLbl="fgAcc3" presStyleIdx="2" presStyleCnt="4">
        <dgm:presLayoutVars>
          <dgm:chPref val="3"/>
        </dgm:presLayoutVars>
      </dgm:prSet>
      <dgm:spPr/>
    </dgm:pt>
    <dgm:pt modelId="{F4A7FB79-0933-6D4A-86D4-11855EB44786}" type="pres">
      <dgm:prSet presAssocID="{75DC0DF0-239B-D54A-A378-75701404FF29}" presName="hierChild4" presStyleCnt="0"/>
      <dgm:spPr/>
    </dgm:pt>
    <dgm:pt modelId="{B6D7AD82-6020-7443-9ADA-8FBE90976EFE}" type="pres">
      <dgm:prSet presAssocID="{1D69965A-A1BE-214C-A0F2-B8E85A64E9D7}" presName="Name17" presStyleLbl="parChTrans1D3" presStyleIdx="3" presStyleCnt="4"/>
      <dgm:spPr/>
    </dgm:pt>
    <dgm:pt modelId="{02FD4213-409B-9146-874E-7A0333F7CFA8}" type="pres">
      <dgm:prSet presAssocID="{B2D96ABD-2ED4-6642-94B4-DE16BF8EF5DC}" presName="hierRoot3" presStyleCnt="0"/>
      <dgm:spPr/>
    </dgm:pt>
    <dgm:pt modelId="{10EAA6F1-C4F2-2B46-9547-3DAB07955136}" type="pres">
      <dgm:prSet presAssocID="{B2D96ABD-2ED4-6642-94B4-DE16BF8EF5DC}" presName="composite3" presStyleCnt="0"/>
      <dgm:spPr/>
    </dgm:pt>
    <dgm:pt modelId="{4F8DA242-FD46-DD41-816F-0663C9FE9BDE}" type="pres">
      <dgm:prSet presAssocID="{B2D96ABD-2ED4-6642-94B4-DE16BF8EF5DC}" presName="background3" presStyleLbl="node3" presStyleIdx="3" presStyleCnt="4"/>
      <dgm:spPr/>
    </dgm:pt>
    <dgm:pt modelId="{78949ABC-4921-D24E-8101-77ADD1F39A52}" type="pres">
      <dgm:prSet presAssocID="{B2D96ABD-2ED4-6642-94B4-DE16BF8EF5DC}" presName="text3" presStyleLbl="fgAcc3" presStyleIdx="3" presStyleCnt="4">
        <dgm:presLayoutVars>
          <dgm:chPref val="3"/>
        </dgm:presLayoutVars>
      </dgm:prSet>
      <dgm:spPr/>
    </dgm:pt>
    <dgm:pt modelId="{2CFBB377-E6AE-2640-BA1B-E40F5F4C4718}" type="pres">
      <dgm:prSet presAssocID="{B2D96ABD-2ED4-6642-94B4-DE16BF8EF5DC}" presName="hierChild4" presStyleCnt="0"/>
      <dgm:spPr/>
    </dgm:pt>
  </dgm:ptLst>
  <dgm:cxnLst>
    <dgm:cxn modelId="{32136005-211F-834B-A282-93B1FA15BB5B}" type="presOf" srcId="{47862039-3BA1-164C-85D3-82B3ACAB9ABC}" destId="{AF0E3303-E12F-304C-9EE5-63D631C35B6B}" srcOrd="0" destOrd="0" presId="urn:microsoft.com/office/officeart/2005/8/layout/hierarchy1"/>
    <dgm:cxn modelId="{16B75209-2CE2-CA4B-A9B6-149CE7B22AA6}" type="presOf" srcId="{1E419DEE-3991-D549-91FA-DB17020A9242}" destId="{532FE228-F493-4041-8FD9-25F2D05BF23F}" srcOrd="0" destOrd="0" presId="urn:microsoft.com/office/officeart/2005/8/layout/hierarchy1"/>
    <dgm:cxn modelId="{501B010E-2B06-6044-92D5-79A7AA7B84B2}" srcId="{249ADD03-CF28-4D42-B716-D02570F17010}" destId="{C89737A3-A669-164D-B89F-C2D1F9B925FD}" srcOrd="0" destOrd="0" parTransId="{29BDAA69-80F0-6F4B-9D6F-2AB8E11FFBBE}" sibTransId="{41CD046D-A3FA-644A-B69E-E23685407466}"/>
    <dgm:cxn modelId="{29059523-C95E-EA4D-8E81-934E8281D18B}" type="presOf" srcId="{D0EF65DB-995F-0149-BEA9-68065D98DE0E}" destId="{9E1C7EB2-94B3-C349-AD95-C3AB367E4B7A}" srcOrd="0" destOrd="0" presId="urn:microsoft.com/office/officeart/2005/8/layout/hierarchy1"/>
    <dgm:cxn modelId="{679C0830-7152-6B4C-B938-583B938B2D9B}" srcId="{47862039-3BA1-164C-85D3-82B3ACAB9ABC}" destId="{B2D96ABD-2ED4-6642-94B4-DE16BF8EF5DC}" srcOrd="1" destOrd="0" parTransId="{1D69965A-A1BE-214C-A0F2-B8E85A64E9D7}" sibTransId="{571AD6BB-DE95-1846-9186-3371BC3B78EE}"/>
    <dgm:cxn modelId="{5A808136-7F8E-3C40-A736-E2B08542C0DC}" type="presOf" srcId="{A27E3963-FC5B-394E-9399-D88985B2932F}" destId="{429FADA5-6796-114A-A660-A3934C1C1B94}" srcOrd="0" destOrd="0" presId="urn:microsoft.com/office/officeart/2005/8/layout/hierarchy1"/>
    <dgm:cxn modelId="{0B74573E-A956-7E40-8D7E-0064B0D7D0AD}" type="presOf" srcId="{B2D96ABD-2ED4-6642-94B4-DE16BF8EF5DC}" destId="{78949ABC-4921-D24E-8101-77ADD1F39A52}" srcOrd="0" destOrd="0" presId="urn:microsoft.com/office/officeart/2005/8/layout/hierarchy1"/>
    <dgm:cxn modelId="{8A52CA41-42EF-0E48-9173-3DC9776F2E53}" srcId="{7FFE5A6B-E193-8D48-A4A7-7D2D2332B8F7}" destId="{4627CC2D-E830-8941-A9CA-6CC9D3ED3540}" srcOrd="0" destOrd="0" parTransId="{244C79BC-75FF-6E4C-B44D-DF61C829BAC0}" sibTransId="{E83147FE-BEBD-5840-8CA7-D308DB494BA8}"/>
    <dgm:cxn modelId="{7988774B-04ED-B749-A138-081F8EC97757}" type="presOf" srcId="{37FB7A77-AEA7-AD46-A0E6-C9A8333E0BD9}" destId="{ACA31F55-4FAB-6849-87CC-F4B4975148FE}" srcOrd="0" destOrd="0" presId="urn:microsoft.com/office/officeart/2005/8/layout/hierarchy1"/>
    <dgm:cxn modelId="{3C4C7B54-9BFC-9245-BE17-A35B75BACA96}" srcId="{C89737A3-A669-164D-B89F-C2D1F9B925FD}" destId="{7FFE5A6B-E193-8D48-A4A7-7D2D2332B8F7}" srcOrd="0" destOrd="0" parTransId="{1E419DEE-3991-D549-91FA-DB17020A9242}" sibTransId="{E92B3E93-58C5-2947-A940-6DD394281A10}"/>
    <dgm:cxn modelId="{2AAB2F6C-ED12-5642-A408-638D5E35F732}" type="presOf" srcId="{7FFE5A6B-E193-8D48-A4A7-7D2D2332B8F7}" destId="{91F3BB07-984F-5C4A-B3DB-9D5C935CA639}" srcOrd="0" destOrd="0" presId="urn:microsoft.com/office/officeart/2005/8/layout/hierarchy1"/>
    <dgm:cxn modelId="{1D36C671-2011-9344-BFF9-923DD031351A}" type="presOf" srcId="{244C79BC-75FF-6E4C-B44D-DF61C829BAC0}" destId="{E1FAB45A-3A3E-354A-AEB6-1A4FD81F66BE}" srcOrd="0" destOrd="0" presId="urn:microsoft.com/office/officeart/2005/8/layout/hierarchy1"/>
    <dgm:cxn modelId="{DD14B39A-6C31-B74B-869F-D99D7BA68E0A}" type="presOf" srcId="{75DC0DF0-239B-D54A-A378-75701404FF29}" destId="{3537DBD8-DDD0-5D42-B89A-90AD8C28A900}" srcOrd="0" destOrd="0" presId="urn:microsoft.com/office/officeart/2005/8/layout/hierarchy1"/>
    <dgm:cxn modelId="{0C29799E-AA63-E546-BEBA-E6168386F10E}" srcId="{7FFE5A6B-E193-8D48-A4A7-7D2D2332B8F7}" destId="{A27E3963-FC5B-394E-9399-D88985B2932F}" srcOrd="1" destOrd="0" parTransId="{37FB7A77-AEA7-AD46-A0E6-C9A8333E0BD9}" sibTransId="{D778FFB7-A839-6C40-BC7E-19024E629116}"/>
    <dgm:cxn modelId="{77BA37A4-ABE0-C448-9957-F6BEB5F179D7}" srcId="{C89737A3-A669-164D-B89F-C2D1F9B925FD}" destId="{47862039-3BA1-164C-85D3-82B3ACAB9ABC}" srcOrd="1" destOrd="0" parTransId="{D0EF65DB-995F-0149-BEA9-68065D98DE0E}" sibTransId="{8B986C98-E167-B141-9D87-F3620EB5BA0A}"/>
    <dgm:cxn modelId="{170991A6-2592-9642-9301-972F899E3CBC}" type="presOf" srcId="{C89737A3-A669-164D-B89F-C2D1F9B925FD}" destId="{4693DA4B-B99E-B64F-B5C9-AF6FE5480C73}" srcOrd="0" destOrd="0" presId="urn:microsoft.com/office/officeart/2005/8/layout/hierarchy1"/>
    <dgm:cxn modelId="{56D66BAC-C154-B546-927F-1E5F96F90F84}" srcId="{47862039-3BA1-164C-85D3-82B3ACAB9ABC}" destId="{75DC0DF0-239B-D54A-A378-75701404FF29}" srcOrd="0" destOrd="0" parTransId="{40490A03-FB31-5D4E-BBB5-AB615DD9A181}" sibTransId="{65F56368-DD65-AA45-9857-709AC46D119F}"/>
    <dgm:cxn modelId="{EAA5F1B0-8533-424C-9EA6-CFED46E61017}" type="presOf" srcId="{40490A03-FB31-5D4E-BBB5-AB615DD9A181}" destId="{FBB58091-7F3C-6643-934B-D47EBD468A62}" srcOrd="0" destOrd="0" presId="urn:microsoft.com/office/officeart/2005/8/layout/hierarchy1"/>
    <dgm:cxn modelId="{1000B0D3-4A8B-A44C-A614-210A10799103}" type="presOf" srcId="{249ADD03-CF28-4D42-B716-D02570F17010}" destId="{196CB068-6783-D649-A4AF-F02EA51285E3}" srcOrd="0" destOrd="0" presId="urn:microsoft.com/office/officeart/2005/8/layout/hierarchy1"/>
    <dgm:cxn modelId="{2CF8CED7-6277-F44D-A810-E76174A1C147}" type="presOf" srcId="{1D69965A-A1BE-214C-A0F2-B8E85A64E9D7}" destId="{B6D7AD82-6020-7443-9ADA-8FBE90976EFE}" srcOrd="0" destOrd="0" presId="urn:microsoft.com/office/officeart/2005/8/layout/hierarchy1"/>
    <dgm:cxn modelId="{EA6C75E3-8E9F-9A4F-A05E-07707C174289}" type="presOf" srcId="{4627CC2D-E830-8941-A9CA-6CC9D3ED3540}" destId="{EEF7B55A-F44A-C04E-878B-509894A3B254}" srcOrd="0" destOrd="0" presId="urn:microsoft.com/office/officeart/2005/8/layout/hierarchy1"/>
    <dgm:cxn modelId="{32D383DD-0EC2-B444-BE55-C40FB9601EB9}" type="presParOf" srcId="{196CB068-6783-D649-A4AF-F02EA51285E3}" destId="{28C1AD5F-4998-B54D-81B8-A790DC586BF6}" srcOrd="0" destOrd="0" presId="urn:microsoft.com/office/officeart/2005/8/layout/hierarchy1"/>
    <dgm:cxn modelId="{743C5CD7-1488-0E41-8848-F90015BE3A2E}" type="presParOf" srcId="{28C1AD5F-4998-B54D-81B8-A790DC586BF6}" destId="{B2287179-FCE1-5048-ABC9-2E4E97011E11}" srcOrd="0" destOrd="0" presId="urn:microsoft.com/office/officeart/2005/8/layout/hierarchy1"/>
    <dgm:cxn modelId="{97D84D17-0EFB-114A-BFEF-C69B893E8CCD}" type="presParOf" srcId="{B2287179-FCE1-5048-ABC9-2E4E97011E11}" destId="{9EB50CE1-088C-684E-B1F5-1BDB342321F1}" srcOrd="0" destOrd="0" presId="urn:microsoft.com/office/officeart/2005/8/layout/hierarchy1"/>
    <dgm:cxn modelId="{2F7EE6AB-B941-F345-9C94-632D2D7CA87F}" type="presParOf" srcId="{B2287179-FCE1-5048-ABC9-2E4E97011E11}" destId="{4693DA4B-B99E-B64F-B5C9-AF6FE5480C73}" srcOrd="1" destOrd="0" presId="urn:microsoft.com/office/officeart/2005/8/layout/hierarchy1"/>
    <dgm:cxn modelId="{3C0F56EE-86E2-7947-8035-8194F348112D}" type="presParOf" srcId="{28C1AD5F-4998-B54D-81B8-A790DC586BF6}" destId="{96B2C977-E89A-3643-8D65-F9525F5FF117}" srcOrd="1" destOrd="0" presId="urn:microsoft.com/office/officeart/2005/8/layout/hierarchy1"/>
    <dgm:cxn modelId="{F97B1554-00B4-C04F-BF20-3D4C20384C1D}" type="presParOf" srcId="{96B2C977-E89A-3643-8D65-F9525F5FF117}" destId="{532FE228-F493-4041-8FD9-25F2D05BF23F}" srcOrd="0" destOrd="0" presId="urn:microsoft.com/office/officeart/2005/8/layout/hierarchy1"/>
    <dgm:cxn modelId="{22A80149-F914-4B4F-A8D5-8A963883CA37}" type="presParOf" srcId="{96B2C977-E89A-3643-8D65-F9525F5FF117}" destId="{F70159CD-AC04-434C-AEA7-9A4537E19993}" srcOrd="1" destOrd="0" presId="urn:microsoft.com/office/officeart/2005/8/layout/hierarchy1"/>
    <dgm:cxn modelId="{C115C93F-A2A1-8047-A9CF-68A756C10115}" type="presParOf" srcId="{F70159CD-AC04-434C-AEA7-9A4537E19993}" destId="{3CB49F2F-4752-2148-8C6A-8D66446EB6E3}" srcOrd="0" destOrd="0" presId="urn:microsoft.com/office/officeart/2005/8/layout/hierarchy1"/>
    <dgm:cxn modelId="{37EB5D9D-7F6D-F746-8562-8B2FA7E5CB3F}" type="presParOf" srcId="{3CB49F2F-4752-2148-8C6A-8D66446EB6E3}" destId="{C27BA367-92FE-F047-A643-F22FD292C223}" srcOrd="0" destOrd="0" presId="urn:microsoft.com/office/officeart/2005/8/layout/hierarchy1"/>
    <dgm:cxn modelId="{0E2FDAF5-CD61-6D46-9886-F62B9CF6F41D}" type="presParOf" srcId="{3CB49F2F-4752-2148-8C6A-8D66446EB6E3}" destId="{91F3BB07-984F-5C4A-B3DB-9D5C935CA639}" srcOrd="1" destOrd="0" presId="urn:microsoft.com/office/officeart/2005/8/layout/hierarchy1"/>
    <dgm:cxn modelId="{9CD098C0-B148-6041-808B-298F5C05BEC9}" type="presParOf" srcId="{F70159CD-AC04-434C-AEA7-9A4537E19993}" destId="{6F2F6957-F3F0-E541-833E-88D8FF491A3F}" srcOrd="1" destOrd="0" presId="urn:microsoft.com/office/officeart/2005/8/layout/hierarchy1"/>
    <dgm:cxn modelId="{98DAF97B-AB8E-E649-82DE-BFCDDEB0FE35}" type="presParOf" srcId="{6F2F6957-F3F0-E541-833E-88D8FF491A3F}" destId="{E1FAB45A-3A3E-354A-AEB6-1A4FD81F66BE}" srcOrd="0" destOrd="0" presId="urn:microsoft.com/office/officeart/2005/8/layout/hierarchy1"/>
    <dgm:cxn modelId="{3814B2FB-990B-2443-A148-DEA37083D5AA}" type="presParOf" srcId="{6F2F6957-F3F0-E541-833E-88D8FF491A3F}" destId="{59D936F0-C903-174B-A089-E7DB7E9759CF}" srcOrd="1" destOrd="0" presId="urn:microsoft.com/office/officeart/2005/8/layout/hierarchy1"/>
    <dgm:cxn modelId="{445B8EF4-F715-6544-A0CE-F490A1908208}" type="presParOf" srcId="{59D936F0-C903-174B-A089-E7DB7E9759CF}" destId="{550735CD-C30C-2F4E-B217-CBD6CA48EA0E}" srcOrd="0" destOrd="0" presId="urn:microsoft.com/office/officeart/2005/8/layout/hierarchy1"/>
    <dgm:cxn modelId="{05FCCA10-069A-AD4C-8C57-92F71C635C8D}" type="presParOf" srcId="{550735CD-C30C-2F4E-B217-CBD6CA48EA0E}" destId="{5729489C-8499-B549-A7AB-1D9E6D188049}" srcOrd="0" destOrd="0" presId="urn:microsoft.com/office/officeart/2005/8/layout/hierarchy1"/>
    <dgm:cxn modelId="{73E88FEE-41F5-6D4D-9CF5-4382294ABDA4}" type="presParOf" srcId="{550735CD-C30C-2F4E-B217-CBD6CA48EA0E}" destId="{EEF7B55A-F44A-C04E-878B-509894A3B254}" srcOrd="1" destOrd="0" presId="urn:microsoft.com/office/officeart/2005/8/layout/hierarchy1"/>
    <dgm:cxn modelId="{EF040F69-3AC3-3449-875F-D6FB334D438D}" type="presParOf" srcId="{59D936F0-C903-174B-A089-E7DB7E9759CF}" destId="{947AD948-347C-E448-A6C9-9691945A666F}" srcOrd="1" destOrd="0" presId="urn:microsoft.com/office/officeart/2005/8/layout/hierarchy1"/>
    <dgm:cxn modelId="{B2A6054E-1B15-534B-926E-BB7D996BFD17}" type="presParOf" srcId="{6F2F6957-F3F0-E541-833E-88D8FF491A3F}" destId="{ACA31F55-4FAB-6849-87CC-F4B4975148FE}" srcOrd="2" destOrd="0" presId="urn:microsoft.com/office/officeart/2005/8/layout/hierarchy1"/>
    <dgm:cxn modelId="{57AD3E1B-B0F4-9846-8951-543983BDAAF1}" type="presParOf" srcId="{6F2F6957-F3F0-E541-833E-88D8FF491A3F}" destId="{51F2D546-1573-4649-A8AD-0D1A7914FCC7}" srcOrd="3" destOrd="0" presId="urn:microsoft.com/office/officeart/2005/8/layout/hierarchy1"/>
    <dgm:cxn modelId="{C1EFC0F4-36BE-C34D-BD48-7000F901CF41}" type="presParOf" srcId="{51F2D546-1573-4649-A8AD-0D1A7914FCC7}" destId="{F6756088-524E-5F42-8134-EAA3757B7920}" srcOrd="0" destOrd="0" presId="urn:microsoft.com/office/officeart/2005/8/layout/hierarchy1"/>
    <dgm:cxn modelId="{45906D5F-C494-2D49-AF1B-5CAC029DFD7E}" type="presParOf" srcId="{F6756088-524E-5F42-8134-EAA3757B7920}" destId="{A842DFCB-14B6-3845-B54E-FC0634B026C0}" srcOrd="0" destOrd="0" presId="urn:microsoft.com/office/officeart/2005/8/layout/hierarchy1"/>
    <dgm:cxn modelId="{AC8BCC06-FD87-1B4E-BFDB-64E876A3BA56}" type="presParOf" srcId="{F6756088-524E-5F42-8134-EAA3757B7920}" destId="{429FADA5-6796-114A-A660-A3934C1C1B94}" srcOrd="1" destOrd="0" presId="urn:microsoft.com/office/officeart/2005/8/layout/hierarchy1"/>
    <dgm:cxn modelId="{C1D64852-6478-A646-985A-88BA6F3E3EF9}" type="presParOf" srcId="{51F2D546-1573-4649-A8AD-0D1A7914FCC7}" destId="{12F18BDF-912C-EE48-869F-F435CBC9B3BF}" srcOrd="1" destOrd="0" presId="urn:microsoft.com/office/officeart/2005/8/layout/hierarchy1"/>
    <dgm:cxn modelId="{84D1046E-1232-0E4F-95E4-DD0C31C1D7FA}" type="presParOf" srcId="{96B2C977-E89A-3643-8D65-F9525F5FF117}" destId="{9E1C7EB2-94B3-C349-AD95-C3AB367E4B7A}" srcOrd="2" destOrd="0" presId="urn:microsoft.com/office/officeart/2005/8/layout/hierarchy1"/>
    <dgm:cxn modelId="{D3954D3B-7F15-FA49-B152-F45A6CBBA51B}" type="presParOf" srcId="{96B2C977-E89A-3643-8D65-F9525F5FF117}" destId="{230569B1-FEDB-7F41-8D37-7A5A560CD6E1}" srcOrd="3" destOrd="0" presId="urn:microsoft.com/office/officeart/2005/8/layout/hierarchy1"/>
    <dgm:cxn modelId="{C5556AB9-C607-E743-8306-26B91088515D}" type="presParOf" srcId="{230569B1-FEDB-7F41-8D37-7A5A560CD6E1}" destId="{4C2F2DD1-62AE-DC49-968F-FDF312C52974}" srcOrd="0" destOrd="0" presId="urn:microsoft.com/office/officeart/2005/8/layout/hierarchy1"/>
    <dgm:cxn modelId="{2EB370AD-1B23-5943-9897-35004DFD5E71}" type="presParOf" srcId="{4C2F2DD1-62AE-DC49-968F-FDF312C52974}" destId="{742444C6-C9F1-774B-8C05-41FC48E915ED}" srcOrd="0" destOrd="0" presId="urn:microsoft.com/office/officeart/2005/8/layout/hierarchy1"/>
    <dgm:cxn modelId="{FC7C3866-C0D5-244C-A1EC-AD4A8C5F53F4}" type="presParOf" srcId="{4C2F2DD1-62AE-DC49-968F-FDF312C52974}" destId="{AF0E3303-E12F-304C-9EE5-63D631C35B6B}" srcOrd="1" destOrd="0" presId="urn:microsoft.com/office/officeart/2005/8/layout/hierarchy1"/>
    <dgm:cxn modelId="{1A7967D1-45C3-0D40-AC18-E66A537E5401}" type="presParOf" srcId="{230569B1-FEDB-7F41-8D37-7A5A560CD6E1}" destId="{48322838-B14F-F34D-8702-F9E13214DDF8}" srcOrd="1" destOrd="0" presId="urn:microsoft.com/office/officeart/2005/8/layout/hierarchy1"/>
    <dgm:cxn modelId="{4426A1E5-260B-824D-A23C-43459F9671A2}" type="presParOf" srcId="{48322838-B14F-F34D-8702-F9E13214DDF8}" destId="{FBB58091-7F3C-6643-934B-D47EBD468A62}" srcOrd="0" destOrd="0" presId="urn:microsoft.com/office/officeart/2005/8/layout/hierarchy1"/>
    <dgm:cxn modelId="{C624BED3-89D9-274D-B041-AB081C870978}" type="presParOf" srcId="{48322838-B14F-F34D-8702-F9E13214DDF8}" destId="{C8F905EE-EF08-184D-BB71-674E41A0152E}" srcOrd="1" destOrd="0" presId="urn:microsoft.com/office/officeart/2005/8/layout/hierarchy1"/>
    <dgm:cxn modelId="{8DCA34B7-A0C2-F84F-8469-4534AAD6371C}" type="presParOf" srcId="{C8F905EE-EF08-184D-BB71-674E41A0152E}" destId="{EBE38DF6-BBD8-D246-93EA-C537A00167DA}" srcOrd="0" destOrd="0" presId="urn:microsoft.com/office/officeart/2005/8/layout/hierarchy1"/>
    <dgm:cxn modelId="{48378DF7-85D9-7C44-9620-9F3D192DFAE6}" type="presParOf" srcId="{EBE38DF6-BBD8-D246-93EA-C537A00167DA}" destId="{5C1E0D6E-21AB-134A-B443-0A5F99EF9A0C}" srcOrd="0" destOrd="0" presId="urn:microsoft.com/office/officeart/2005/8/layout/hierarchy1"/>
    <dgm:cxn modelId="{06966CBB-8D4E-9949-9CEC-51E7D89FBF0C}" type="presParOf" srcId="{EBE38DF6-BBD8-D246-93EA-C537A00167DA}" destId="{3537DBD8-DDD0-5D42-B89A-90AD8C28A900}" srcOrd="1" destOrd="0" presId="urn:microsoft.com/office/officeart/2005/8/layout/hierarchy1"/>
    <dgm:cxn modelId="{5EBBEF97-46EE-0F47-B6B4-6E43E8B6C83A}" type="presParOf" srcId="{C8F905EE-EF08-184D-BB71-674E41A0152E}" destId="{F4A7FB79-0933-6D4A-86D4-11855EB44786}" srcOrd="1" destOrd="0" presId="urn:microsoft.com/office/officeart/2005/8/layout/hierarchy1"/>
    <dgm:cxn modelId="{2547F894-E386-C744-A16D-137DBF0F141E}" type="presParOf" srcId="{48322838-B14F-F34D-8702-F9E13214DDF8}" destId="{B6D7AD82-6020-7443-9ADA-8FBE90976EFE}" srcOrd="2" destOrd="0" presId="urn:microsoft.com/office/officeart/2005/8/layout/hierarchy1"/>
    <dgm:cxn modelId="{D5FBFEF2-C42B-0F4A-80F6-7E526F841238}" type="presParOf" srcId="{48322838-B14F-F34D-8702-F9E13214DDF8}" destId="{02FD4213-409B-9146-874E-7A0333F7CFA8}" srcOrd="3" destOrd="0" presId="urn:microsoft.com/office/officeart/2005/8/layout/hierarchy1"/>
    <dgm:cxn modelId="{61AE3B60-0A11-574F-A2AB-8C245C4D938C}" type="presParOf" srcId="{02FD4213-409B-9146-874E-7A0333F7CFA8}" destId="{10EAA6F1-C4F2-2B46-9547-3DAB07955136}" srcOrd="0" destOrd="0" presId="urn:microsoft.com/office/officeart/2005/8/layout/hierarchy1"/>
    <dgm:cxn modelId="{2FB987EC-0EBD-3A4D-9707-9D9F90577CC1}" type="presParOf" srcId="{10EAA6F1-C4F2-2B46-9547-3DAB07955136}" destId="{4F8DA242-FD46-DD41-816F-0663C9FE9BDE}" srcOrd="0" destOrd="0" presId="urn:microsoft.com/office/officeart/2005/8/layout/hierarchy1"/>
    <dgm:cxn modelId="{F1D49665-EF2D-DC4B-8E55-F45ADE088E91}" type="presParOf" srcId="{10EAA6F1-C4F2-2B46-9547-3DAB07955136}" destId="{78949ABC-4921-D24E-8101-77ADD1F39A52}" srcOrd="1" destOrd="0" presId="urn:microsoft.com/office/officeart/2005/8/layout/hierarchy1"/>
    <dgm:cxn modelId="{1A0E0E63-B1F6-DF42-96B7-E8DE05B81AA2}" type="presParOf" srcId="{02FD4213-409B-9146-874E-7A0333F7CFA8}" destId="{2CFBB377-E6AE-2640-BA1B-E40F5F4C471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6380C2-B682-404B-ABBB-299978A827EE}" type="doc">
      <dgm:prSet loTypeId="urn:microsoft.com/office/officeart/2005/8/layout/default#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3875381-7150-4A44-AB8A-A6B84E50A993}">
      <dgm:prSet phldrT="[Text]"/>
      <dgm:spPr>
        <a:solidFill>
          <a:schemeClr val="accent6"/>
        </a:solidFill>
        <a:effectLst/>
      </dgm:spPr>
      <dgm:t>
        <a:bodyPr/>
        <a:lstStyle/>
        <a:p>
          <a:r>
            <a:rPr lang="en-US" dirty="0"/>
            <a:t>example:</a:t>
          </a:r>
        </a:p>
      </dgm:t>
    </dgm:pt>
    <dgm:pt modelId="{62122A9E-363E-7945-A3CA-C86EEFAA5780}" type="parTrans" cxnId="{D6B08B9B-A933-694B-BDD5-83DCB6DD8BAC}">
      <dgm:prSet/>
      <dgm:spPr/>
      <dgm:t>
        <a:bodyPr/>
        <a:lstStyle/>
        <a:p>
          <a:endParaRPr lang="en-US"/>
        </a:p>
      </dgm:t>
    </dgm:pt>
    <dgm:pt modelId="{6EC7E354-25F6-C648-9ECF-A523103A888A}" type="sibTrans" cxnId="{D6B08B9B-A933-694B-BDD5-83DCB6DD8BAC}">
      <dgm:prSet/>
      <dgm:spPr/>
      <dgm:t>
        <a:bodyPr/>
        <a:lstStyle/>
        <a:p>
          <a:endParaRPr lang="en-US"/>
        </a:p>
      </dgm:t>
    </dgm:pt>
    <dgm:pt modelId="{069A3847-4543-234B-AC40-3F98A16935B8}">
      <dgm:prSet/>
      <dgm:spPr>
        <a:solidFill>
          <a:schemeClr val="accent6"/>
        </a:solidFill>
        <a:effectLst/>
      </dgm:spPr>
      <dgm:t>
        <a:bodyPr/>
        <a:lstStyle/>
        <a:p>
          <a:r>
            <a:rPr lang="en-US" dirty="0"/>
            <a:t>Predictability</a:t>
          </a:r>
        </a:p>
      </dgm:t>
    </dgm:pt>
    <dgm:pt modelId="{92E4A28B-3BD6-2F4D-BA9D-6B47AE9A7098}" type="parTrans" cxnId="{AE02FBA2-CCAB-6247-B179-154BADE3EDF6}">
      <dgm:prSet/>
      <dgm:spPr/>
      <dgm:t>
        <a:bodyPr/>
        <a:lstStyle/>
        <a:p>
          <a:endParaRPr lang="en-US"/>
        </a:p>
      </dgm:t>
    </dgm:pt>
    <dgm:pt modelId="{EFD1667F-9FF9-4E43-8CC0-5402320BAEF5}" type="sibTrans" cxnId="{AE02FBA2-CCAB-6247-B179-154BADE3EDF6}">
      <dgm:prSet/>
      <dgm:spPr/>
      <dgm:t>
        <a:bodyPr/>
        <a:lstStyle/>
        <a:p>
          <a:endParaRPr lang="en-US"/>
        </a:p>
      </dgm:t>
    </dgm:pt>
    <dgm:pt modelId="{955C6DD4-FE47-B044-96CE-50C419EC9957}">
      <dgm:prSet/>
      <dgm:spPr>
        <a:solidFill>
          <a:schemeClr val="accent6"/>
        </a:solidFill>
        <a:effectLst/>
      </dgm:spPr>
      <dgm:t>
        <a:bodyPr/>
        <a:lstStyle/>
        <a:p>
          <a:r>
            <a:rPr lang="en-US" dirty="0"/>
            <a:t>Usability</a:t>
          </a:r>
        </a:p>
      </dgm:t>
    </dgm:pt>
    <dgm:pt modelId="{458B1908-8071-E84E-B697-AEA7551D60D1}" type="parTrans" cxnId="{A02FCE4D-871B-9E48-8EE9-22190C9885DF}">
      <dgm:prSet/>
      <dgm:spPr/>
      <dgm:t>
        <a:bodyPr/>
        <a:lstStyle/>
        <a:p>
          <a:endParaRPr lang="en-US"/>
        </a:p>
      </dgm:t>
    </dgm:pt>
    <dgm:pt modelId="{EEC10145-57CD-4740-9528-C2AEC35C8B4A}" type="sibTrans" cxnId="{A02FCE4D-871B-9E48-8EE9-22190C9885DF}">
      <dgm:prSet/>
      <dgm:spPr/>
      <dgm:t>
        <a:bodyPr/>
        <a:lstStyle/>
        <a:p>
          <a:endParaRPr lang="en-US"/>
        </a:p>
      </dgm:t>
    </dgm:pt>
    <dgm:pt modelId="{294472D3-4BFB-A041-B3CF-5BB26A17C56B}" type="pres">
      <dgm:prSet presAssocID="{3E6380C2-B682-404B-ABBB-299978A827EE}" presName="diagram" presStyleCnt="0">
        <dgm:presLayoutVars>
          <dgm:dir/>
          <dgm:resizeHandles val="exact"/>
        </dgm:presLayoutVars>
      </dgm:prSet>
      <dgm:spPr/>
    </dgm:pt>
    <dgm:pt modelId="{11E7D388-18B6-4D4E-9C29-FE311E81E73F}" type="pres">
      <dgm:prSet presAssocID="{B3875381-7150-4A44-AB8A-A6B84E50A993}" presName="node" presStyleLbl="node1" presStyleIdx="0" presStyleCnt="1" custScaleY="120773">
        <dgm:presLayoutVars>
          <dgm:bulletEnabled val="1"/>
        </dgm:presLayoutVars>
      </dgm:prSet>
      <dgm:spPr/>
    </dgm:pt>
  </dgm:ptLst>
  <dgm:cxnLst>
    <dgm:cxn modelId="{D9C5281A-E517-E24E-9D46-D9137665D4A6}" type="presOf" srcId="{3E6380C2-B682-404B-ABBB-299978A827EE}" destId="{294472D3-4BFB-A041-B3CF-5BB26A17C56B}" srcOrd="0" destOrd="0" presId="urn:microsoft.com/office/officeart/2005/8/layout/default#2"/>
    <dgm:cxn modelId="{1FA1402D-2255-E644-91B2-9DC575EF741F}" type="presOf" srcId="{069A3847-4543-234B-AC40-3F98A16935B8}" destId="{11E7D388-18B6-4D4E-9C29-FE311E81E73F}" srcOrd="0" destOrd="1" presId="urn:microsoft.com/office/officeart/2005/8/layout/default#2"/>
    <dgm:cxn modelId="{A02FCE4D-871B-9E48-8EE9-22190C9885DF}" srcId="{B3875381-7150-4A44-AB8A-A6B84E50A993}" destId="{955C6DD4-FE47-B044-96CE-50C419EC9957}" srcOrd="1" destOrd="0" parTransId="{458B1908-8071-E84E-B697-AEA7551D60D1}" sibTransId="{EEC10145-57CD-4740-9528-C2AEC35C8B4A}"/>
    <dgm:cxn modelId="{A11EC798-3BFE-8B46-A37E-CB39B48F8EE8}" type="presOf" srcId="{B3875381-7150-4A44-AB8A-A6B84E50A993}" destId="{11E7D388-18B6-4D4E-9C29-FE311E81E73F}" srcOrd="0" destOrd="0" presId="urn:microsoft.com/office/officeart/2005/8/layout/default#2"/>
    <dgm:cxn modelId="{D6B08B9B-A933-694B-BDD5-83DCB6DD8BAC}" srcId="{3E6380C2-B682-404B-ABBB-299978A827EE}" destId="{B3875381-7150-4A44-AB8A-A6B84E50A993}" srcOrd="0" destOrd="0" parTransId="{62122A9E-363E-7945-A3CA-C86EEFAA5780}" sibTransId="{6EC7E354-25F6-C648-9ECF-A523103A888A}"/>
    <dgm:cxn modelId="{AE02FBA2-CCAB-6247-B179-154BADE3EDF6}" srcId="{B3875381-7150-4A44-AB8A-A6B84E50A993}" destId="{069A3847-4543-234B-AC40-3F98A16935B8}" srcOrd="0" destOrd="0" parTransId="{92E4A28B-3BD6-2F4D-BA9D-6B47AE9A7098}" sibTransId="{EFD1667F-9FF9-4E43-8CC0-5402320BAEF5}"/>
    <dgm:cxn modelId="{174ADCDA-6B0A-1C4D-B948-4B3E8B701BA0}" type="presOf" srcId="{955C6DD4-FE47-B044-96CE-50C419EC9957}" destId="{11E7D388-18B6-4D4E-9C29-FE311E81E73F}" srcOrd="0" destOrd="2" presId="urn:microsoft.com/office/officeart/2005/8/layout/default#2"/>
    <dgm:cxn modelId="{68FDA0FB-1767-FC43-BB1A-1F4EE56FE091}" type="presParOf" srcId="{294472D3-4BFB-A041-B3CF-5BB26A17C56B}" destId="{11E7D388-18B6-4D4E-9C29-FE311E81E73F}" srcOrd="0" destOrd="0" presId="urn:microsoft.com/office/officeart/2005/8/layout/default#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6AA844-3720-4245-A2DA-613ABC9CCD30}">
      <dsp:nvSpPr>
        <dsp:cNvPr id="0" name=""/>
        <dsp:cNvSpPr/>
      </dsp:nvSpPr>
      <dsp:spPr>
        <a:xfrm>
          <a:off x="1487" y="1592064"/>
          <a:ext cx="2199679" cy="87987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Z" sz="1800" kern="1200" dirty="0"/>
            <a:t>long term scheduling</a:t>
          </a:r>
          <a:endParaRPr lang="en-US" sz="1800" kern="1200" dirty="0"/>
        </a:p>
      </dsp:txBody>
      <dsp:txXfrm>
        <a:off x="441423" y="1592064"/>
        <a:ext cx="1319808" cy="879871"/>
      </dsp:txXfrm>
    </dsp:sp>
    <dsp:sp modelId="{4DE30D96-52DA-F045-88D6-746455960E86}">
      <dsp:nvSpPr>
        <dsp:cNvPr id="0" name=""/>
        <dsp:cNvSpPr/>
      </dsp:nvSpPr>
      <dsp:spPr>
        <a:xfrm>
          <a:off x="1981199" y="1518440"/>
          <a:ext cx="2133601" cy="1027118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Z" sz="1800" kern="1200" dirty="0"/>
            <a:t>medium term scheduling</a:t>
          </a:r>
        </a:p>
      </dsp:txBody>
      <dsp:txXfrm>
        <a:off x="2494758" y="1518440"/>
        <a:ext cx="1106483" cy="1027118"/>
      </dsp:txXfrm>
    </dsp:sp>
    <dsp:sp modelId="{A6C26BAB-A284-0B43-906D-751377F5446C}">
      <dsp:nvSpPr>
        <dsp:cNvPr id="0" name=""/>
        <dsp:cNvSpPr/>
      </dsp:nvSpPr>
      <dsp:spPr>
        <a:xfrm>
          <a:off x="3894832" y="1592064"/>
          <a:ext cx="2199679" cy="87987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Z" sz="1800" kern="1200" dirty="0"/>
            <a:t>short term scheduling</a:t>
          </a:r>
        </a:p>
      </dsp:txBody>
      <dsp:txXfrm>
        <a:off x="4334768" y="1592064"/>
        <a:ext cx="1319808" cy="8798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D7AD82-6020-7443-9ADA-8FBE90976EFE}">
      <dsp:nvSpPr>
        <dsp:cNvPr id="0" name=""/>
        <dsp:cNvSpPr/>
      </dsp:nvSpPr>
      <dsp:spPr>
        <a:xfrm>
          <a:off x="5102646" y="2754658"/>
          <a:ext cx="876672" cy="4172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320"/>
              </a:lnTo>
              <a:lnTo>
                <a:pt x="876672" y="284320"/>
              </a:lnTo>
              <a:lnTo>
                <a:pt x="876672" y="417216"/>
              </a:lnTo>
            </a:path>
          </a:pathLst>
        </a:custGeom>
        <a:noFill/>
        <a:ln w="9525" cap="flat" cmpd="sng" algn="ctr">
          <a:solidFill>
            <a:schemeClr val="accent6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B58091-7F3C-6643-934B-D47EBD468A62}">
      <dsp:nvSpPr>
        <dsp:cNvPr id="0" name=""/>
        <dsp:cNvSpPr/>
      </dsp:nvSpPr>
      <dsp:spPr>
        <a:xfrm>
          <a:off x="4225974" y="2754658"/>
          <a:ext cx="876672" cy="417216"/>
        </a:xfrm>
        <a:custGeom>
          <a:avLst/>
          <a:gdLst/>
          <a:ahLst/>
          <a:cxnLst/>
          <a:rect l="0" t="0" r="0" b="0"/>
          <a:pathLst>
            <a:path>
              <a:moveTo>
                <a:pt x="876672" y="0"/>
              </a:moveTo>
              <a:lnTo>
                <a:pt x="876672" y="284320"/>
              </a:lnTo>
              <a:lnTo>
                <a:pt x="0" y="284320"/>
              </a:lnTo>
              <a:lnTo>
                <a:pt x="0" y="417216"/>
              </a:lnTo>
            </a:path>
          </a:pathLst>
        </a:custGeom>
        <a:noFill/>
        <a:ln w="9525" cap="flat" cmpd="sng" algn="ctr">
          <a:solidFill>
            <a:schemeClr val="accent6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1C7EB2-94B3-C349-AD95-C3AB367E4B7A}">
      <dsp:nvSpPr>
        <dsp:cNvPr id="0" name=""/>
        <dsp:cNvSpPr/>
      </dsp:nvSpPr>
      <dsp:spPr>
        <a:xfrm>
          <a:off x="3273844" y="1426500"/>
          <a:ext cx="1828801" cy="4172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320"/>
              </a:lnTo>
              <a:lnTo>
                <a:pt x="1828801" y="284320"/>
              </a:lnTo>
              <a:lnTo>
                <a:pt x="1828801" y="417216"/>
              </a:lnTo>
            </a:path>
          </a:pathLst>
        </a:custGeom>
        <a:noFill/>
        <a:ln w="9525" cap="flat" cmpd="sng" algn="ctr">
          <a:solidFill>
            <a:schemeClr val="accent6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31F55-4FAB-6849-87CC-F4B4975148FE}">
      <dsp:nvSpPr>
        <dsp:cNvPr id="0" name=""/>
        <dsp:cNvSpPr/>
      </dsp:nvSpPr>
      <dsp:spPr>
        <a:xfrm>
          <a:off x="1595958" y="2754658"/>
          <a:ext cx="876672" cy="4172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320"/>
              </a:lnTo>
              <a:lnTo>
                <a:pt x="876672" y="284320"/>
              </a:lnTo>
              <a:lnTo>
                <a:pt x="876672" y="417216"/>
              </a:lnTo>
            </a:path>
          </a:pathLst>
        </a:custGeom>
        <a:noFill/>
        <a:ln w="9525" cap="flat" cmpd="sng" algn="ctr">
          <a:solidFill>
            <a:schemeClr val="accent6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FAB45A-3A3E-354A-AEB6-1A4FD81F66BE}">
      <dsp:nvSpPr>
        <dsp:cNvPr id="0" name=""/>
        <dsp:cNvSpPr/>
      </dsp:nvSpPr>
      <dsp:spPr>
        <a:xfrm>
          <a:off x="719286" y="2754658"/>
          <a:ext cx="876672" cy="417216"/>
        </a:xfrm>
        <a:custGeom>
          <a:avLst/>
          <a:gdLst/>
          <a:ahLst/>
          <a:cxnLst/>
          <a:rect l="0" t="0" r="0" b="0"/>
          <a:pathLst>
            <a:path>
              <a:moveTo>
                <a:pt x="876672" y="0"/>
              </a:moveTo>
              <a:lnTo>
                <a:pt x="876672" y="284320"/>
              </a:lnTo>
              <a:lnTo>
                <a:pt x="0" y="284320"/>
              </a:lnTo>
              <a:lnTo>
                <a:pt x="0" y="417216"/>
              </a:lnTo>
            </a:path>
          </a:pathLst>
        </a:custGeom>
        <a:noFill/>
        <a:ln w="9525" cap="flat" cmpd="sng" algn="ctr">
          <a:solidFill>
            <a:schemeClr val="accent6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2FE228-F493-4041-8FD9-25F2D05BF23F}">
      <dsp:nvSpPr>
        <dsp:cNvPr id="0" name=""/>
        <dsp:cNvSpPr/>
      </dsp:nvSpPr>
      <dsp:spPr>
        <a:xfrm>
          <a:off x="1595958" y="1426500"/>
          <a:ext cx="1677886" cy="417216"/>
        </a:xfrm>
        <a:custGeom>
          <a:avLst/>
          <a:gdLst/>
          <a:ahLst/>
          <a:cxnLst/>
          <a:rect l="0" t="0" r="0" b="0"/>
          <a:pathLst>
            <a:path>
              <a:moveTo>
                <a:pt x="1677886" y="0"/>
              </a:moveTo>
              <a:lnTo>
                <a:pt x="1677886" y="284320"/>
              </a:lnTo>
              <a:lnTo>
                <a:pt x="0" y="284320"/>
              </a:lnTo>
              <a:lnTo>
                <a:pt x="0" y="417216"/>
              </a:lnTo>
            </a:path>
          </a:pathLst>
        </a:custGeom>
        <a:noFill/>
        <a:ln w="9525" cap="flat" cmpd="sng" algn="ctr">
          <a:solidFill>
            <a:schemeClr val="accent6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B50CE1-088C-684E-B1F5-1BDB342321F1}">
      <dsp:nvSpPr>
        <dsp:cNvPr id="0" name=""/>
        <dsp:cNvSpPr/>
      </dsp:nvSpPr>
      <dsp:spPr>
        <a:xfrm>
          <a:off x="2556567" y="515558"/>
          <a:ext cx="1434554" cy="91094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93DA4B-B99E-B64F-B5C9-AF6FE5480C73}">
      <dsp:nvSpPr>
        <dsp:cNvPr id="0" name=""/>
        <dsp:cNvSpPr/>
      </dsp:nvSpPr>
      <dsp:spPr>
        <a:xfrm>
          <a:off x="2715962" y="666983"/>
          <a:ext cx="1434554" cy="91094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Criteria can be classified into:</a:t>
          </a:r>
        </a:p>
      </dsp:txBody>
      <dsp:txXfrm>
        <a:off x="2742643" y="693664"/>
        <a:ext cx="1381192" cy="857579"/>
      </dsp:txXfrm>
    </dsp:sp>
    <dsp:sp modelId="{C27BA367-92FE-F047-A643-F22FD292C223}">
      <dsp:nvSpPr>
        <dsp:cNvPr id="0" name=""/>
        <dsp:cNvSpPr/>
      </dsp:nvSpPr>
      <dsp:spPr>
        <a:xfrm>
          <a:off x="221605" y="1843716"/>
          <a:ext cx="2748706" cy="91094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1F3BB07-984F-5C4A-B3DB-9D5C935CA639}">
      <dsp:nvSpPr>
        <dsp:cNvPr id="0" name=""/>
        <dsp:cNvSpPr/>
      </dsp:nvSpPr>
      <dsp:spPr>
        <a:xfrm>
          <a:off x="381000" y="1995141"/>
          <a:ext cx="2748706" cy="91094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Performance-related</a:t>
          </a:r>
        </a:p>
      </dsp:txBody>
      <dsp:txXfrm>
        <a:off x="407681" y="2021822"/>
        <a:ext cx="2695344" cy="857579"/>
      </dsp:txXfrm>
    </dsp:sp>
    <dsp:sp modelId="{5729489C-8499-B549-A7AB-1D9E6D188049}">
      <dsp:nvSpPr>
        <dsp:cNvPr id="0" name=""/>
        <dsp:cNvSpPr/>
      </dsp:nvSpPr>
      <dsp:spPr>
        <a:xfrm>
          <a:off x="2009" y="3171874"/>
          <a:ext cx="1434554" cy="91094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EF7B55A-F44A-C04E-878B-509894A3B254}">
      <dsp:nvSpPr>
        <dsp:cNvPr id="0" name=""/>
        <dsp:cNvSpPr/>
      </dsp:nvSpPr>
      <dsp:spPr>
        <a:xfrm>
          <a:off x="161404" y="3323299"/>
          <a:ext cx="1434554" cy="91094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quantitative</a:t>
          </a:r>
          <a:endParaRPr lang="en-US" sz="1700" kern="1200" dirty="0"/>
        </a:p>
      </dsp:txBody>
      <dsp:txXfrm>
        <a:off x="188085" y="3349980"/>
        <a:ext cx="1381192" cy="857579"/>
      </dsp:txXfrm>
    </dsp:sp>
    <dsp:sp modelId="{A842DFCB-14B6-3845-B54E-FC0634B026C0}">
      <dsp:nvSpPr>
        <dsp:cNvPr id="0" name=""/>
        <dsp:cNvSpPr/>
      </dsp:nvSpPr>
      <dsp:spPr>
        <a:xfrm>
          <a:off x="1755353" y="3171874"/>
          <a:ext cx="1434554" cy="91094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9FADA5-6796-114A-A660-A3934C1C1B94}">
      <dsp:nvSpPr>
        <dsp:cNvPr id="0" name=""/>
        <dsp:cNvSpPr/>
      </dsp:nvSpPr>
      <dsp:spPr>
        <a:xfrm>
          <a:off x="1914748" y="3323299"/>
          <a:ext cx="1434554" cy="91094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easily measured</a:t>
          </a:r>
          <a:endParaRPr lang="en-US" sz="1700" kern="1200" dirty="0"/>
        </a:p>
      </dsp:txBody>
      <dsp:txXfrm>
        <a:off x="1941429" y="3349980"/>
        <a:ext cx="1381192" cy="857579"/>
      </dsp:txXfrm>
    </dsp:sp>
    <dsp:sp modelId="{742444C6-C9F1-774B-8C05-41FC48E915ED}">
      <dsp:nvSpPr>
        <dsp:cNvPr id="0" name=""/>
        <dsp:cNvSpPr/>
      </dsp:nvSpPr>
      <dsp:spPr>
        <a:xfrm>
          <a:off x="3879208" y="1843716"/>
          <a:ext cx="2446876" cy="91094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F0E3303-E12F-304C-9EE5-63D631C35B6B}">
      <dsp:nvSpPr>
        <dsp:cNvPr id="0" name=""/>
        <dsp:cNvSpPr/>
      </dsp:nvSpPr>
      <dsp:spPr>
        <a:xfrm>
          <a:off x="4038603" y="1995141"/>
          <a:ext cx="2446876" cy="91094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Non-performance related</a:t>
          </a:r>
        </a:p>
      </dsp:txBody>
      <dsp:txXfrm>
        <a:off x="4065284" y="2021822"/>
        <a:ext cx="2393514" cy="857579"/>
      </dsp:txXfrm>
    </dsp:sp>
    <dsp:sp modelId="{5C1E0D6E-21AB-134A-B443-0A5F99EF9A0C}">
      <dsp:nvSpPr>
        <dsp:cNvPr id="0" name=""/>
        <dsp:cNvSpPr/>
      </dsp:nvSpPr>
      <dsp:spPr>
        <a:xfrm>
          <a:off x="3508697" y="3171874"/>
          <a:ext cx="1434554" cy="91094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537DBD8-DDD0-5D42-B89A-90AD8C28A900}">
      <dsp:nvSpPr>
        <dsp:cNvPr id="0" name=""/>
        <dsp:cNvSpPr/>
      </dsp:nvSpPr>
      <dsp:spPr>
        <a:xfrm>
          <a:off x="3668092" y="3323299"/>
          <a:ext cx="1434554" cy="91094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Z" sz="1700" kern="1200"/>
            <a:t>qualitative</a:t>
          </a:r>
          <a:endParaRPr lang="en-US" sz="1700" kern="1200" dirty="0"/>
        </a:p>
      </dsp:txBody>
      <dsp:txXfrm>
        <a:off x="3694773" y="3349980"/>
        <a:ext cx="1381192" cy="857579"/>
      </dsp:txXfrm>
    </dsp:sp>
    <dsp:sp modelId="{4F8DA242-FD46-DD41-816F-0663C9FE9BDE}">
      <dsp:nvSpPr>
        <dsp:cNvPr id="0" name=""/>
        <dsp:cNvSpPr/>
      </dsp:nvSpPr>
      <dsp:spPr>
        <a:xfrm>
          <a:off x="5262041" y="3171874"/>
          <a:ext cx="1434554" cy="91094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8949ABC-4921-D24E-8101-77ADD1F39A52}">
      <dsp:nvSpPr>
        <dsp:cNvPr id="0" name=""/>
        <dsp:cNvSpPr/>
      </dsp:nvSpPr>
      <dsp:spPr>
        <a:xfrm>
          <a:off x="5421436" y="3323299"/>
          <a:ext cx="1434554" cy="91094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hard to measure</a:t>
          </a:r>
          <a:endParaRPr lang="en-US" sz="1700" kern="1200" dirty="0"/>
        </a:p>
      </dsp:txBody>
      <dsp:txXfrm>
        <a:off x="5448117" y="3349980"/>
        <a:ext cx="1381192" cy="8575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7D388-18B6-4D4E-9C29-FE311E81E73F}">
      <dsp:nvSpPr>
        <dsp:cNvPr id="0" name=""/>
        <dsp:cNvSpPr/>
      </dsp:nvSpPr>
      <dsp:spPr>
        <a:xfrm>
          <a:off x="21394" y="2"/>
          <a:ext cx="1709811" cy="1238994"/>
        </a:xfrm>
        <a:prstGeom prst="rect">
          <a:avLst/>
        </a:prstGeom>
        <a:solidFill>
          <a:schemeClr val="accent6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example: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Predictability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Usability</a:t>
          </a:r>
        </a:p>
      </dsp:txBody>
      <dsp:txXfrm>
        <a:off x="21394" y="2"/>
        <a:ext cx="1709811" cy="12389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#2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712EC83D-DF42-934D-9B4C-9DA45B0AF85E}" type="datetimeFigureOut">
              <a:rPr lang="en-US"/>
              <a:pPr>
                <a:defRPr/>
              </a:pPr>
              <a:t>11/2/18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CD712F13-7286-E547-A1B9-BD5D58A0F4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1172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DAB72A0E-0C65-6244-A8C3-15FE060AFF12}" type="datetimeFigureOut">
              <a:rPr lang="en-US"/>
              <a:pPr>
                <a:defRPr/>
              </a:pPr>
              <a:t>11/2/18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C4C04107-0928-CB46-B9AF-281984CA4C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4315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>
            <a:spLocks noGrp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38" tIns="44425" rIns="90438" bIns="44425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zh-CN" baseline="0" dirty="0">
                <a:latin typeface="Calibri" charset="0"/>
                <a:ea typeface="SimSun" charset="0"/>
                <a:cs typeface="SimSun" charset="0"/>
              </a:rPr>
              <a:t>Fall’17: </a:t>
            </a:r>
          </a:p>
          <a:p>
            <a:pPr eaLnBrk="1" hangingPunct="1"/>
            <a:r>
              <a:rPr lang="en-US" altLang="zh-CN" baseline="0" dirty="0">
                <a:latin typeface="Calibri" charset="0"/>
                <a:ea typeface="SimSun" charset="0"/>
                <a:cs typeface="SimSun" charset="0"/>
              </a:rPr>
              <a:t>This slide set is covered in two separate lectures.</a:t>
            </a:r>
          </a:p>
          <a:p>
            <a:pPr eaLnBrk="1" hangingPunct="1"/>
            <a:endParaRPr lang="en-US" altLang="zh-CN" baseline="0" dirty="0">
              <a:latin typeface="Calibri" charset="0"/>
              <a:ea typeface="SimSun" charset="0"/>
              <a:cs typeface="SimSun" charset="0"/>
            </a:endParaRPr>
          </a:p>
          <a:p>
            <a:pPr eaLnBrk="1" hangingPunct="1"/>
            <a:r>
              <a:rPr lang="en-US" altLang="zh-CN" baseline="0" dirty="0">
                <a:latin typeface="Calibri" charset="0"/>
                <a:ea typeface="SimSun" charset="0"/>
                <a:cs typeface="SimSun" charset="0"/>
              </a:rPr>
              <a:t>First Lecture</a:t>
            </a:r>
          </a:p>
          <a:p>
            <a:pPr eaLnBrk="1" hangingPunct="1"/>
            <a:r>
              <a:rPr lang="en-US" altLang="zh-CN" baseline="0" dirty="0">
                <a:latin typeface="Calibri" charset="0"/>
                <a:ea typeface="SimSun" charset="0"/>
                <a:cs typeface="SimSun" charset="0"/>
              </a:rPr>
              <a:t>31a: 15 Minutes</a:t>
            </a:r>
          </a:p>
          <a:p>
            <a:pPr eaLnBrk="1" hangingPunct="1"/>
            <a:r>
              <a:rPr lang="en-US" altLang="zh-CN" baseline="0" dirty="0">
                <a:latin typeface="Calibri" charset="0"/>
                <a:ea typeface="SimSun" charset="0"/>
                <a:cs typeface="SimSun" charset="0"/>
              </a:rPr>
              <a:t>31b: 30 Minutes: slides 1-25. Cont. from Slide 26</a:t>
            </a:r>
          </a:p>
          <a:p>
            <a:pPr eaLnBrk="1" hangingPunct="1"/>
            <a:endParaRPr lang="en-US" altLang="zh-CN" baseline="0" dirty="0">
              <a:latin typeface="Calibri" charset="0"/>
              <a:ea typeface="SimSun" charset="0"/>
              <a:cs typeface="SimSun" charset="0"/>
            </a:endParaRPr>
          </a:p>
          <a:p>
            <a:pPr eaLnBrk="1" hangingPunct="1"/>
            <a:r>
              <a:rPr lang="en-US" altLang="zh-CN" baseline="0" dirty="0">
                <a:latin typeface="Calibri" charset="0"/>
                <a:ea typeface="SimSun" charset="0"/>
                <a:cs typeface="SimSun" charset="0"/>
              </a:rPr>
              <a:t>Next Lecture</a:t>
            </a:r>
          </a:p>
          <a:p>
            <a:pPr eaLnBrk="1" hangingPunct="1"/>
            <a:r>
              <a:rPr lang="en-US" altLang="zh-CN" baseline="0" dirty="0">
                <a:latin typeface="Calibri" charset="0"/>
                <a:ea typeface="SimSun" charset="0"/>
                <a:cs typeface="SimSun" charset="0"/>
              </a:rPr>
              <a:t>31b: 50 Minutes: slides 26-44 and Scheduling </a:t>
            </a:r>
            <a:r>
              <a:rPr lang="en-US" altLang="zh-CN" baseline="0" dirty="0" err="1">
                <a:latin typeface="Calibri" charset="0"/>
                <a:ea typeface="SimSun" charset="0"/>
                <a:cs typeface="SimSun" charset="0"/>
              </a:rPr>
              <a:t>excercises</a:t>
            </a:r>
            <a:endParaRPr lang="en-US" altLang="zh-CN" baseline="0" dirty="0">
              <a:latin typeface="Calibri" charset="0"/>
              <a:ea typeface="SimSun" charset="0"/>
              <a:cs typeface="SimSun" charset="0"/>
            </a:endParaRPr>
          </a:p>
          <a:p>
            <a:pPr eaLnBrk="1" hangingPunct="1"/>
            <a:endParaRPr lang="en-US" altLang="zh-CN" baseline="0" dirty="0">
              <a:latin typeface="Calibri" charset="0"/>
              <a:ea typeface="SimSun" charset="0"/>
              <a:cs typeface="SimSun" charset="0"/>
            </a:endParaRPr>
          </a:p>
          <a:p>
            <a:pPr eaLnBrk="1" hangingPunct="1"/>
            <a:endParaRPr lang="en-US" altLang="zh-CN" baseline="0">
              <a:latin typeface="Calibri" charset="0"/>
              <a:ea typeface="SimSun" charset="0"/>
              <a:cs typeface="SimSun" charset="0"/>
            </a:endParaRPr>
          </a:p>
          <a:p>
            <a:pPr eaLnBrk="1" hangingPunct="1"/>
            <a:r>
              <a:rPr lang="en-US" altLang="zh-CN" baseline="0">
                <a:latin typeface="Calibri" charset="0"/>
                <a:ea typeface="SimSun" charset="0"/>
                <a:cs typeface="SimSun" charset="0"/>
              </a:rPr>
              <a:t>Fall’16</a:t>
            </a:r>
            <a:r>
              <a:rPr lang="en-US" altLang="zh-CN" baseline="0" dirty="0">
                <a:latin typeface="Calibri" charset="0"/>
                <a:ea typeface="SimSun" charset="0"/>
                <a:cs typeface="SimSun" charset="0"/>
              </a:rPr>
              <a:t>: Part 2 slides 1-20 = Part 1.</a:t>
            </a:r>
          </a:p>
          <a:p>
            <a:pPr eaLnBrk="1" hangingPunct="1"/>
            <a:r>
              <a:rPr lang="en-US" altLang="zh-CN" baseline="0" dirty="0">
                <a:latin typeface="Calibri" charset="0"/>
                <a:ea typeface="SimSun" charset="0"/>
                <a:cs typeface="SimSun" charset="0"/>
              </a:rPr>
              <a:t>Fall’15: 50 Min: slides 1-14</a:t>
            </a:r>
          </a:p>
        </p:txBody>
      </p:sp>
      <p:sp>
        <p:nvSpPr>
          <p:cNvPr id="8194" name="Rectangle 3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2588" y="685800"/>
            <a:ext cx="6096000" cy="3429000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</p:spTree>
    <p:extLst>
      <p:ext uri="{BB962C8B-B14F-4D97-AF65-F5344CB8AC3E}">
        <p14:creationId xmlns:p14="http://schemas.microsoft.com/office/powerpoint/2010/main" val="14702764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 eaLnBrk="0" hangingPunct="0">
              <a:buFont typeface="Arial"/>
              <a:buChar char="•"/>
            </a:pPr>
            <a:r>
              <a:rPr lang="en-US" sz="1200" i="1" u="sng" kern="120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Easy to implement</a:t>
            </a:r>
          </a:p>
          <a:p>
            <a:pPr marL="285750" indent="-285750" eaLnBrk="0" hangingPunct="0">
              <a:buFont typeface="Arial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Ignores service time,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etc</a:t>
            </a:r>
            <a:endParaRPr lang="en-US" sz="1200" kern="1200" dirty="0">
              <a:solidFill>
                <a:schemeClr val="tx1"/>
              </a:solidFill>
              <a:latin typeface="+mn-lt"/>
              <a:ea typeface="ＭＳ Ｐゴシック" charset="0"/>
              <a:cs typeface="ＭＳ Ｐゴシック" charset="0"/>
            </a:endParaRPr>
          </a:p>
          <a:p>
            <a:pPr marL="285750" indent="-285750" eaLnBrk="0" hangingPunct="0">
              <a:buFont typeface="Arial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Not a great performer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04107-0928-CB46-B9AF-281984CA4CE2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7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 eaLnBrk="0" hangingPunct="0">
              <a:buFont typeface="Arial"/>
              <a:buChar char="•"/>
            </a:pPr>
            <a:r>
              <a:rPr lang="en-US" sz="1200" i="1" u="sng" kern="120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Easy to implement</a:t>
            </a:r>
          </a:p>
          <a:p>
            <a:pPr marL="285750" indent="-285750" eaLnBrk="0" hangingPunct="0">
              <a:buFont typeface="Arial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Ignores service time,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etc</a:t>
            </a:r>
            <a:endParaRPr lang="en-US" sz="1200" kern="1200" dirty="0">
              <a:solidFill>
                <a:schemeClr val="tx1"/>
              </a:solidFill>
              <a:latin typeface="+mn-lt"/>
              <a:ea typeface="ＭＳ Ｐゴシック" charset="0"/>
              <a:cs typeface="ＭＳ Ｐゴシック" charset="0"/>
            </a:endParaRPr>
          </a:p>
          <a:p>
            <a:pPr marL="285750" indent="-285750" eaLnBrk="0" hangingPunct="0">
              <a:buFont typeface="Arial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Not a great performer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04107-0928-CB46-B9AF-281984CA4CE2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3010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MS PGothic" charset="0"/>
              </a:rPr>
              <a:t>Associate with each process the length of its next CPU burst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 Use these lengths to schedule the process with the shortest time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SJF is optimal – gives minimum average waiting time for a given set of processes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The difficulty is knowing the length of the next CPU request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Could ask the user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04107-0928-CB46-B9AF-281984CA4CE2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327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eaLnBrk="0" hangingPunct="0">
              <a:buFont typeface="Arial"/>
              <a:buChar char="•"/>
            </a:pPr>
            <a:r>
              <a:rPr lang="en-US" sz="1200" i="1" u="sng" kern="120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Minimizes wait time</a:t>
            </a:r>
            <a:endParaRPr lang="en-US" sz="1200" kern="1200" dirty="0">
              <a:solidFill>
                <a:schemeClr val="tx1"/>
              </a:solidFill>
              <a:latin typeface="+mn-lt"/>
              <a:ea typeface="ＭＳ Ｐゴシック" charset="0"/>
              <a:cs typeface="ＭＳ Ｐゴシック" charset="0"/>
            </a:endParaRPr>
          </a:p>
          <a:p>
            <a:pPr marL="342900" indent="-342900" eaLnBrk="0" hangingPunct="0">
              <a:buFont typeface="Arial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May starve large jobs</a:t>
            </a:r>
          </a:p>
          <a:p>
            <a:pPr marL="342900" indent="-342900" eaLnBrk="0" hangingPunct="0">
              <a:buFont typeface="Arial"/>
              <a:buChar char="•"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Must know service times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04107-0928-CB46-B9AF-281984CA4CE2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937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MS PGothic" charset="0"/>
              </a:rPr>
              <a:t>A priority number (integer) is associated with each process</a:t>
            </a:r>
          </a:p>
          <a:p>
            <a:endParaRPr lang="en-US" sz="800" dirty="0">
              <a:latin typeface="Helvetica" charset="0"/>
              <a:ea typeface="MS PGothic" charset="0"/>
            </a:endParaRPr>
          </a:p>
          <a:p>
            <a:r>
              <a:rPr lang="en-US" dirty="0">
                <a:latin typeface="Helvetica" charset="0"/>
                <a:ea typeface="MS PGothic" charset="0"/>
              </a:rPr>
              <a:t>The CPU is allocated to the process with the highest priority (smallest integer </a:t>
            </a:r>
            <a:r>
              <a:rPr lang="en-US" dirty="0">
                <a:latin typeface="Helvetica" charset="0"/>
                <a:ea typeface="MS PGothic" charset="0"/>
                <a:sym typeface="Symbol" charset="0"/>
              </a:rPr>
              <a:t> highest priority)</a:t>
            </a:r>
          </a:p>
          <a:p>
            <a:pPr lvl="1"/>
            <a:r>
              <a:rPr lang="en-US" dirty="0">
                <a:latin typeface="Helvetica" charset="0"/>
                <a:ea typeface="MS PGothic" charset="0"/>
              </a:rPr>
              <a:t>Preemptive</a:t>
            </a:r>
          </a:p>
          <a:p>
            <a:pPr lvl="1"/>
            <a:r>
              <a:rPr lang="en-US" dirty="0" err="1">
                <a:latin typeface="Helvetica" charset="0"/>
                <a:ea typeface="MS PGothic" charset="0"/>
              </a:rPr>
              <a:t>Nonpreemptive</a:t>
            </a:r>
            <a:endParaRPr lang="en-US" dirty="0">
              <a:latin typeface="Helvetica" charset="0"/>
              <a:ea typeface="MS PGothic" charset="0"/>
            </a:endParaRPr>
          </a:p>
          <a:p>
            <a:pPr lvl="1"/>
            <a:endParaRPr lang="en-US" sz="800" dirty="0">
              <a:latin typeface="Helvetica" charset="0"/>
              <a:ea typeface="MS PGothic" charset="0"/>
            </a:endParaRPr>
          </a:p>
          <a:p>
            <a:r>
              <a:rPr lang="en-US" dirty="0">
                <a:latin typeface="Helvetica" charset="0"/>
                <a:ea typeface="MS PGothic" charset="0"/>
              </a:rPr>
              <a:t>SJF is priority scheduling where priority is the inverse of predicted next CPU burst time</a:t>
            </a:r>
          </a:p>
          <a:p>
            <a:endParaRPr lang="en-US" sz="800" dirty="0">
              <a:latin typeface="Helvetica" charset="0"/>
              <a:ea typeface="MS PGothic" charset="0"/>
            </a:endParaRPr>
          </a:p>
          <a:p>
            <a:r>
              <a:rPr lang="en-US" dirty="0">
                <a:latin typeface="Helvetica" charset="0"/>
                <a:ea typeface="MS PGothic" charset="0"/>
              </a:rPr>
              <a:t>Problem </a:t>
            </a:r>
            <a:r>
              <a:rPr lang="en-US" dirty="0">
                <a:latin typeface="Helvetica" charset="0"/>
                <a:ea typeface="MS PGothic" charset="0"/>
                <a:sym typeface="Symbol" charset="0"/>
              </a:rPr>
              <a:t> 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  <a:sym typeface="Symbol" charset="0"/>
              </a:rPr>
              <a:t>Starvation</a:t>
            </a:r>
            <a:r>
              <a:rPr lang="en-US" b="1" dirty="0">
                <a:latin typeface="Helvetica" charset="0"/>
                <a:ea typeface="MS PGothic" charset="0"/>
                <a:sym typeface="Symbol" charset="0"/>
              </a:rPr>
              <a:t> </a:t>
            </a:r>
            <a:r>
              <a:rPr lang="en-US" dirty="0">
                <a:latin typeface="Helvetica" charset="0"/>
                <a:ea typeface="MS PGothic" charset="0"/>
                <a:sym typeface="Symbol" charset="0"/>
              </a:rPr>
              <a:t>– low priority processes may never execute</a:t>
            </a:r>
          </a:p>
          <a:p>
            <a:endParaRPr lang="en-US" sz="800" dirty="0">
              <a:latin typeface="Helvetica" charset="0"/>
              <a:ea typeface="MS PGothic" charset="0"/>
              <a:sym typeface="Symbol" charset="0"/>
            </a:endParaRPr>
          </a:p>
          <a:p>
            <a:r>
              <a:rPr lang="en-US" dirty="0">
                <a:latin typeface="Helvetica" charset="0"/>
                <a:ea typeface="MS PGothic" charset="0"/>
                <a:sym typeface="Symbol" charset="0"/>
              </a:rPr>
              <a:t>Solution  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  <a:sym typeface="Symbol" charset="0"/>
              </a:rPr>
              <a:t>Aging</a:t>
            </a:r>
            <a:r>
              <a:rPr lang="en-US" b="1" dirty="0">
                <a:latin typeface="Helvetica" charset="0"/>
                <a:ea typeface="MS PGothic" charset="0"/>
                <a:sym typeface="Symbol" charset="0"/>
              </a:rPr>
              <a:t> </a:t>
            </a:r>
            <a:r>
              <a:rPr lang="en-US" dirty="0">
                <a:latin typeface="Helvetica" charset="0"/>
                <a:ea typeface="MS PGothic" charset="0"/>
                <a:sym typeface="Symbol" charset="0"/>
              </a:rPr>
              <a:t>– as time progresses increase the priority of the process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04107-0928-CB46-B9AF-281984CA4CE2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2457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MS PGothic" charset="0"/>
              </a:rPr>
              <a:t>Each process gets a small unit of CPU time (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time</a:t>
            </a:r>
            <a:r>
              <a:rPr lang="en-US" b="1" dirty="0">
                <a:latin typeface="Helvetica" charset="0"/>
                <a:ea typeface="MS PGothic" charset="0"/>
              </a:rPr>
              <a:t> </a:t>
            </a:r>
            <a:r>
              <a:rPr lang="en-US" b="1" dirty="0">
                <a:solidFill>
                  <a:srgbClr val="3366FF"/>
                </a:solidFill>
                <a:latin typeface="Helvetica" charset="0"/>
                <a:ea typeface="MS PGothic" charset="0"/>
              </a:rPr>
              <a:t>quantum</a:t>
            </a:r>
            <a:r>
              <a:rPr lang="en-US" b="1" dirty="0">
                <a:latin typeface="Helvetica" charset="0"/>
                <a:ea typeface="MS PGothic" charset="0"/>
              </a:rPr>
              <a:t> </a:t>
            </a:r>
            <a:r>
              <a:rPr lang="en-US" i="1" dirty="0">
                <a:latin typeface="Helvetica" charset="0"/>
                <a:ea typeface="MS PGothic" charset="0"/>
              </a:rPr>
              <a:t>q</a:t>
            </a:r>
            <a:r>
              <a:rPr lang="en-US" dirty="0">
                <a:latin typeface="Helvetica" charset="0"/>
                <a:ea typeface="MS PGothic" charset="0"/>
              </a:rPr>
              <a:t>), usually 10-100 milliseconds.  After this time has elapsed, the process is preempted and added to the end of the ready queue.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If there are </a:t>
            </a:r>
            <a:r>
              <a:rPr lang="en-US" i="1" dirty="0">
                <a:latin typeface="Helvetica" charset="0"/>
                <a:ea typeface="MS PGothic" charset="0"/>
              </a:rPr>
              <a:t>n</a:t>
            </a:r>
            <a:r>
              <a:rPr lang="en-US" dirty="0">
                <a:latin typeface="Helvetica" charset="0"/>
                <a:ea typeface="MS PGothic" charset="0"/>
              </a:rPr>
              <a:t> processes in the ready queue and the time quantum is </a:t>
            </a:r>
            <a:r>
              <a:rPr lang="en-US" i="1" dirty="0">
                <a:latin typeface="Helvetica" charset="0"/>
                <a:ea typeface="MS PGothic" charset="0"/>
              </a:rPr>
              <a:t>q</a:t>
            </a:r>
            <a:r>
              <a:rPr lang="en-US" dirty="0">
                <a:latin typeface="Helvetica" charset="0"/>
                <a:ea typeface="MS PGothic" charset="0"/>
              </a:rPr>
              <a:t>, then each process gets 1/</a:t>
            </a:r>
            <a:r>
              <a:rPr lang="en-US" i="1" dirty="0">
                <a:latin typeface="Helvetica" charset="0"/>
                <a:ea typeface="MS PGothic" charset="0"/>
              </a:rPr>
              <a:t>n</a:t>
            </a:r>
            <a:r>
              <a:rPr lang="en-US" dirty="0">
                <a:latin typeface="Helvetica" charset="0"/>
                <a:ea typeface="MS PGothic" charset="0"/>
              </a:rPr>
              <a:t> of the CPU time in chunks of at most </a:t>
            </a:r>
            <a:r>
              <a:rPr lang="en-US" i="1" dirty="0">
                <a:latin typeface="Helvetica" charset="0"/>
                <a:ea typeface="MS PGothic" charset="0"/>
              </a:rPr>
              <a:t>q</a:t>
            </a:r>
            <a:r>
              <a:rPr lang="en-US" dirty="0">
                <a:latin typeface="Helvetica" charset="0"/>
                <a:ea typeface="MS PGothic" charset="0"/>
              </a:rPr>
              <a:t> time units at once.  No process waits more than (</a:t>
            </a:r>
            <a:r>
              <a:rPr lang="en-US" i="1" dirty="0">
                <a:latin typeface="Helvetica" charset="0"/>
                <a:ea typeface="MS PGothic" charset="0"/>
              </a:rPr>
              <a:t>n</a:t>
            </a:r>
            <a:r>
              <a:rPr lang="en-US" dirty="0">
                <a:latin typeface="Helvetica" charset="0"/>
                <a:ea typeface="MS PGothic" charset="0"/>
              </a:rPr>
              <a:t>-1)</a:t>
            </a:r>
            <a:r>
              <a:rPr lang="en-US" i="1" dirty="0">
                <a:latin typeface="Helvetica" charset="0"/>
                <a:ea typeface="MS PGothic" charset="0"/>
              </a:rPr>
              <a:t>q </a:t>
            </a:r>
            <a:r>
              <a:rPr lang="en-US" dirty="0">
                <a:latin typeface="Helvetica" charset="0"/>
                <a:ea typeface="MS PGothic" charset="0"/>
              </a:rPr>
              <a:t>time units.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Timer interrupts every quantum to schedule next process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Performance</a:t>
            </a:r>
          </a:p>
          <a:p>
            <a:pPr lvl="1"/>
            <a:r>
              <a:rPr lang="en-US" i="1" dirty="0">
                <a:latin typeface="Helvetica" charset="0"/>
                <a:ea typeface="MS PGothic" charset="0"/>
              </a:rPr>
              <a:t>q</a:t>
            </a:r>
            <a:r>
              <a:rPr lang="en-US" dirty="0">
                <a:latin typeface="Helvetica" charset="0"/>
                <a:ea typeface="MS PGothic" charset="0"/>
              </a:rPr>
              <a:t> large </a:t>
            </a:r>
            <a:r>
              <a:rPr lang="en-US" dirty="0">
                <a:latin typeface="Helvetica" charset="0"/>
                <a:ea typeface="MS PGothic" charset="0"/>
                <a:sym typeface="Symbol" charset="0"/>
              </a:rPr>
              <a:t> FIFO</a:t>
            </a:r>
          </a:p>
          <a:p>
            <a:pPr lvl="1"/>
            <a:r>
              <a:rPr lang="en-US" i="1" dirty="0">
                <a:latin typeface="Helvetica" charset="0"/>
                <a:ea typeface="MS PGothic" charset="0"/>
                <a:sym typeface="Symbol" charset="0"/>
              </a:rPr>
              <a:t>q </a:t>
            </a:r>
            <a:r>
              <a:rPr lang="en-US" dirty="0">
                <a:latin typeface="Helvetica" charset="0"/>
                <a:ea typeface="MS PGothic" charset="0"/>
                <a:sym typeface="Symbol" charset="0"/>
              </a:rPr>
              <a:t>small  </a:t>
            </a:r>
            <a:r>
              <a:rPr lang="en-US" i="1" dirty="0">
                <a:latin typeface="Helvetica" charset="0"/>
                <a:ea typeface="MS PGothic" charset="0"/>
                <a:sym typeface="Symbol" charset="0"/>
              </a:rPr>
              <a:t>q </a:t>
            </a:r>
            <a:r>
              <a:rPr lang="en-US" dirty="0">
                <a:latin typeface="Helvetica" charset="0"/>
                <a:ea typeface="MS PGothic" charset="0"/>
                <a:sym typeface="Symbol" charset="0"/>
              </a:rPr>
              <a:t>must be large with respect to context switch, otherwise overhead is too high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04107-0928-CB46-B9AF-281984CA4CE2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247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1pPr>
            <a:lvl2pPr marL="722296" indent="-277806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2pPr>
            <a:lvl3pPr marL="1111225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3pPr>
            <a:lvl4pPr marL="1555714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4pPr>
            <a:lvl5pPr marL="2000204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5pPr>
            <a:lvl6pPr marL="244469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6pPr>
            <a:lvl7pPr marL="288918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7pPr>
            <a:lvl8pPr marL="333367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8pPr>
            <a:lvl9pPr marL="377816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9pPr>
          </a:lstStyle>
          <a:p>
            <a:fld id="{8E323DC5-07FA-7247-BEE2-5A3FC8D2D900}" type="slidenum">
              <a:rPr lang="en-US">
                <a:latin typeface="Times New Roman" charset="0"/>
              </a:rPr>
              <a:pPr/>
              <a:t>42</a:t>
            </a:fld>
            <a:endParaRPr lang="en-US">
              <a:latin typeface="Times New Roman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327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17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aim of processor scheduling is to assign processes to be executed by the processor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 processors over time, in a way that meets system objectives, such as response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time, throughput, and processor efficiency. In many systems, this scheduling activity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broken down into three separate functions: long-, medium-, and short-term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scheduling. The names suggest the relative time scales with which these functions are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performed.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56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aim of processor scheduling is to assign processes to be executed by the processor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 processors over time, in a way that meets system objectives, such as response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time, throughput, and processor efficiency. In many systems, this scheduling activity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broken down into three separate functions: long-, medium-, and short-term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scheduling. The names suggest the relative time scales with which these functions are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performed.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193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eriod"/>
            </a:pP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 out</a:t>
            </a:r>
          </a:p>
          <a:p>
            <a:pPr marL="228600" indent="-228600">
              <a:buAutoNum type="arabicPeriod"/>
            </a:pP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Wait for I/</a:t>
            </a:r>
            <a:r>
              <a:rPr lang="en-US" sz="1200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Os</a:t>
            </a:r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28600" indent="-228600">
              <a:buAutoNum type="arabicPeriod"/>
            </a:pP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 preempted</a:t>
            </a:r>
          </a:p>
          <a:p>
            <a:pPr marL="228600" indent="-228600">
              <a:buAutoNum type="arabicPeriod" startAt="4"/>
            </a:pP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Done</a:t>
            </a:r>
          </a:p>
          <a:p>
            <a:pPr marL="228600" marR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  <a:defRPr/>
            </a:pP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Wait for event (synchronization)</a:t>
            </a:r>
          </a:p>
          <a:p>
            <a:pPr marL="228600" indent="-228600">
              <a:buAutoNum type="arabicPeriod" startAt="4"/>
            </a:pPr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164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Reference: https://en.wikipedia.org/wiki/Separation_of_mechanism_and_policy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4C04107-0928-CB46-B9AF-281984CA4CE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768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aim of processor scheduling is to assign processes to be executed by the processor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 processors over time, in a way that meets system objectives, such as response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time, throughput, and processor efficiency. In many systems, this scheduling activity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broken down into three separate functions: long-, medium-, and short-term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scheduling. The names suggest the relative time scales with which these functions are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performed.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175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1pPr>
            <a:lvl2pPr marL="722296" indent="-277806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2pPr>
            <a:lvl3pPr marL="1111225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3pPr>
            <a:lvl4pPr marL="1555714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4pPr>
            <a:lvl5pPr marL="2000204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5pPr>
            <a:lvl6pPr marL="244469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6pPr>
            <a:lvl7pPr marL="288918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7pPr>
            <a:lvl8pPr marL="333367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8pPr>
            <a:lvl9pPr marL="377816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9pPr>
          </a:lstStyle>
          <a:p>
            <a:fld id="{8E323DC5-07FA-7247-BEE2-5A3FC8D2D900}" type="slidenum">
              <a:rPr lang="en-US">
                <a:latin typeface="Times New Roman" charset="0"/>
              </a:rPr>
              <a:pPr/>
              <a:t>8</a:t>
            </a:fld>
            <a:endParaRPr lang="en-US">
              <a:latin typeface="Times New Roman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9496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1pPr>
            <a:lvl2pPr marL="722296" indent="-277806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2pPr>
            <a:lvl3pPr marL="1111225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3pPr>
            <a:lvl4pPr marL="1555714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4pPr>
            <a:lvl5pPr marL="2000204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5pPr>
            <a:lvl6pPr marL="244469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6pPr>
            <a:lvl7pPr marL="288918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7pPr>
            <a:lvl8pPr marL="333367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8pPr>
            <a:lvl9pPr marL="377816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9pPr>
          </a:lstStyle>
          <a:p>
            <a:fld id="{6CA79E92-E9F2-5148-845C-89846B45AC14}" type="slidenum">
              <a:rPr lang="en-US">
                <a:latin typeface="Times New Roman" charset="0"/>
              </a:rPr>
              <a:pPr/>
              <a:t>9</a:t>
            </a:fld>
            <a:endParaRPr lang="en-US">
              <a:latin typeface="Times New Roman" charset="0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47500" lnSpcReduction="20000"/>
          </a:bodyPr>
          <a:lstStyle/>
          <a:p>
            <a:r>
              <a:rPr lang="en-US" dirty="0">
                <a:latin typeface="Helvetica" charset="0"/>
                <a:ea typeface="MS PGothic" charset="0"/>
              </a:rPr>
              <a:t>See also Exercise 1.</a:t>
            </a:r>
          </a:p>
          <a:p>
            <a:endParaRPr lang="en-US" dirty="0">
              <a:latin typeface="Helvetica" charset="0"/>
              <a:ea typeface="MS PGothic" charset="0"/>
            </a:endParaRPr>
          </a:p>
          <a:p>
            <a:r>
              <a:rPr lang="en-US" dirty="0">
                <a:latin typeface="Helvetica" charset="0"/>
                <a:ea typeface="MS PGothic" charset="0"/>
              </a:rPr>
              <a:t>Max CPU utilization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Max throughput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Min turnaround time 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Min waiting time 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Min response time</a:t>
            </a:r>
          </a:p>
          <a:p>
            <a:endParaRPr lang="en-US" dirty="0">
              <a:latin typeface="Helvetica" charset="0"/>
              <a:ea typeface="MS PGothic" charset="0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The main objective of short-term scheduling is to allocate processor time in such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a way as to optimize one or more aspects of system behavior. Generally, a set of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criteria is established against which various scheduling policies may be evaluated.</a:t>
            </a:r>
          </a:p>
          <a:p>
            <a:endParaRPr lang="en-US" sz="1200" kern="1200" baseline="0" dirty="0">
              <a:solidFill>
                <a:schemeClr val="tx1"/>
              </a:solidFill>
              <a:latin typeface="+mn-lt"/>
              <a:ea typeface="ＭＳ Ｐゴシック" charset="0"/>
              <a:cs typeface="ＭＳ Ｐゴシック" charset="0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The commonly used criteria can be categorized along two dimensions. First,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we can make a distinction between user-oriented and system-oriented criteria.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User-oriented criteria relate to the behavior of the system as perceived by the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individual user or process. An example is response time in an interactive system.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Response time is the elapsed time between the submission of a request until the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response begins to appear as output. This quantity is visible to the user and is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naturally of interest to the user. We would like a scheduling policy that provides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“good” service to various users. In the case of response time, a threshold may be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defined, say two seconds. Then a goal of the scheduling mechanism should be to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maximize the number of users who experience an average response time of two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seconds or less.</a:t>
            </a:r>
          </a:p>
          <a:p>
            <a:endParaRPr lang="en-US" sz="1200" kern="1200" baseline="0" dirty="0">
              <a:solidFill>
                <a:schemeClr val="tx1"/>
              </a:solidFill>
              <a:latin typeface="+mn-lt"/>
              <a:ea typeface="ＭＳ Ｐゴシック" charset="0"/>
              <a:cs typeface="ＭＳ Ｐゴシック" charset="0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Other criteria are system oriented. That is, the focus is on effective and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efficient utilization of the processor. An example is throughput, which is the rate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at which processes are completed. This is certainly a worthwhile measure of system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performance and one that we would like to maximize. However, it focuses on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system performance rather than service provided to the user. Thus, throughput is of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concern to a system administrator but not to the user population.</a:t>
            </a:r>
          </a:p>
          <a:p>
            <a:endParaRPr lang="en-US" sz="1200" kern="1200" baseline="0" dirty="0">
              <a:solidFill>
                <a:schemeClr val="tx1"/>
              </a:solidFill>
              <a:latin typeface="+mn-lt"/>
              <a:ea typeface="ＭＳ Ｐゴシック" charset="0"/>
              <a:cs typeface="ＭＳ Ｐゴシック" charset="0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Whereas user-oriented criteria are important on virtually all systems, system-oriented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criteria are generally of minor importance on single-user systems. On a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single-user system, it probably is not important to achieve high processor utilization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or high throughput as long as the responsiveness of the system to user applications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is acceptable.</a:t>
            </a:r>
            <a:endParaRPr lang="en-NZ" dirty="0"/>
          </a:p>
          <a:p>
            <a:endParaRPr lang="en-US" dirty="0">
              <a:latin typeface="Helvetica" charset="0"/>
              <a:ea typeface="MS PGothic" charset="0"/>
            </a:endParaRPr>
          </a:p>
          <a:p>
            <a:endParaRPr lang="en-US" dirty="0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758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1pPr>
            <a:lvl2pPr marL="722296" indent="-277806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2pPr>
            <a:lvl3pPr marL="1111225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3pPr>
            <a:lvl4pPr marL="1555714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4pPr>
            <a:lvl5pPr marL="2000204" indent="-222245" defTabSz="913674"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5pPr>
            <a:lvl6pPr marL="244469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6pPr>
            <a:lvl7pPr marL="288918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7pPr>
            <a:lvl8pPr marL="333367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8pPr>
            <a:lvl9pPr marL="3778164" indent="-222245" defTabSz="913674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0"/>
                <a:cs typeface="MS PGothic" charset="0"/>
              </a:defRPr>
            </a:lvl9pPr>
          </a:lstStyle>
          <a:p>
            <a:fld id="{6CA79E92-E9F2-5148-845C-89846B45AC14}" type="slidenum">
              <a:rPr lang="en-US">
                <a:latin typeface="Times New Roman" charset="0"/>
              </a:rPr>
              <a:pPr/>
              <a:t>10</a:t>
            </a:fld>
            <a:endParaRPr lang="en-US">
              <a:latin typeface="Times New Roman" charset="0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55000" lnSpcReduction="20000"/>
          </a:bodyPr>
          <a:lstStyle/>
          <a:p>
            <a:r>
              <a:rPr lang="en-US" dirty="0">
                <a:latin typeface="Helvetica" charset="0"/>
                <a:ea typeface="MS PGothic" charset="0"/>
              </a:rPr>
              <a:t>Max CPU utilization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Max throughput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Min turnaround time 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Min waiting time </a:t>
            </a:r>
          </a:p>
          <a:p>
            <a:r>
              <a:rPr lang="en-US" dirty="0">
                <a:latin typeface="Helvetica" charset="0"/>
                <a:ea typeface="MS PGothic" charset="0"/>
              </a:rPr>
              <a:t>Min response time</a:t>
            </a:r>
          </a:p>
          <a:p>
            <a:endParaRPr lang="en-US" dirty="0">
              <a:latin typeface="Helvetica" charset="0"/>
              <a:ea typeface="MS PGothic" charset="0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The main objective of short-term scheduling is to allocate processor time in such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a way as to optimize one or more aspects of system behavior. Generally, a set of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criteria is established against which various scheduling policies may be evaluated.</a:t>
            </a:r>
          </a:p>
          <a:p>
            <a:endParaRPr lang="en-US" sz="1200" kern="1200" baseline="0" dirty="0">
              <a:solidFill>
                <a:schemeClr val="tx1"/>
              </a:solidFill>
              <a:latin typeface="+mn-lt"/>
              <a:ea typeface="ＭＳ Ｐゴシック" charset="0"/>
              <a:cs typeface="ＭＳ Ｐゴシック" charset="0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The commonly used criteria can be categorized along two dimensions. First,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we can make a distinction between user-oriented and system-oriented criteria.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User-oriented criteria relate to the behavior of the system as perceived by the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individual user or process. An example is response time in an interactive system.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Response time is the elapsed time between the submission of a request until the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response begins to appear as output. This quantity is visible to the user and is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naturally of interest to the user. We would like a scheduling policy that provides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“good” service to various users. In the case of response time, a threshold may be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defined, say two seconds. Then a goal of the scheduling mechanism should be to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maximize the number of users who experience an average response time of two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seconds or less.</a:t>
            </a:r>
          </a:p>
          <a:p>
            <a:endParaRPr lang="en-US" sz="1200" kern="1200" baseline="0" dirty="0">
              <a:solidFill>
                <a:schemeClr val="tx1"/>
              </a:solidFill>
              <a:latin typeface="+mn-lt"/>
              <a:ea typeface="ＭＳ Ｐゴシック" charset="0"/>
              <a:cs typeface="ＭＳ Ｐゴシック" charset="0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Other criteria are system oriented. That is, the focus is on effective and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efficient utilization of the processor. An example is throughput, which is the rate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at which processes are completed. This is certainly a worthwhile measure of system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performance and one that we would like to maximize. However, it focuses on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system performance rather than service provided to the user. Thus, throughput is of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concern to a system administrator but not to the user population.</a:t>
            </a:r>
          </a:p>
          <a:p>
            <a:endParaRPr lang="en-US" sz="1200" kern="1200" baseline="0" dirty="0">
              <a:solidFill>
                <a:schemeClr val="tx1"/>
              </a:solidFill>
              <a:latin typeface="+mn-lt"/>
              <a:ea typeface="ＭＳ Ｐゴシック" charset="0"/>
              <a:cs typeface="ＭＳ Ｐゴシック" charset="0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Whereas user-oriented criteria are important on virtually all systems, system-oriented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criteria are generally of minor importance on single-user systems. On a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single-user system, it probably is not important to achieve high processor utilization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or high throughput as long as the responsiveness of the system to user applications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rPr>
              <a:t>is acceptable.</a:t>
            </a:r>
            <a:endParaRPr lang="en-NZ"/>
          </a:p>
          <a:p>
            <a:endParaRPr lang="en-US" dirty="0">
              <a:latin typeface="Helvetica" charset="0"/>
              <a:ea typeface="MS PGothic" charset="0"/>
            </a:endParaRPr>
          </a:p>
          <a:p>
            <a:endParaRPr lang="en-US" dirty="0"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239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226484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 descr="SGCOE V 158 289"/>
          <p:cNvPicPr>
            <a:picLocks noChangeAspect="1" noChangeArrowheads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200" y="5791201"/>
            <a:ext cx="1524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solidFill>
                  <a:srgbClr val="0000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8737600" y="6356351"/>
            <a:ext cx="1422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F4A3D6-8C1B-B547-85DF-557C25BCE14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3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SGCOE V 158 289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200" y="5791201"/>
            <a:ext cx="1524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00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04800" y="6248401"/>
            <a:ext cx="1625600" cy="365125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4650CFA0-3E24-3141-A4B7-FE671916A35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12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2067" y="2286001"/>
            <a:ext cx="10464800" cy="18288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20480" y="6492876"/>
            <a:ext cx="284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24329" y="6492876"/>
            <a:ext cx="4554072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E4367C90-D8D8-4A11-9BC3-E7451ACC5EB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872067" y="4302966"/>
            <a:ext cx="10464800" cy="18288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0283230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/>
          <p:cNvSpPr/>
          <p:nvPr/>
        </p:nvSpPr>
        <p:spPr>
          <a:xfrm>
            <a:off x="474133" y="566058"/>
            <a:ext cx="11195352" cy="25980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8" descr="SGCOE V 158 289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200" y="5791201"/>
            <a:ext cx="1524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742509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920480" y="6492876"/>
            <a:ext cx="28448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F02D5005-9489-224F-AF47-8B2B33C0EFAF}" type="datetime1">
              <a:rPr lang="en-US" smtClean="0"/>
              <a:t>11/2/18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24329" y="6492876"/>
            <a:ext cx="4554072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fld id="{97012834-41A2-49E3-8762-B14EE3F5CFB1}" type="slidenum">
              <a:rPr lang="en-US" smtClean="0"/>
              <a:pPr algn="l">
                <a:defRPr/>
              </a:pPr>
              <a:t>‹#›</a:t>
            </a:fld>
            <a:endParaRPr lang="en-US" dirty="0"/>
          </a:p>
        </p:txBody>
      </p:sp>
      <p:pic>
        <p:nvPicPr>
          <p:cNvPr id="6" name="Picture 8" descr="SGCOE V 158 289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200" y="5791201"/>
            <a:ext cx="1524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082273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000" y="6324601"/>
            <a:ext cx="1320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 algn="l">
              <a:defRPr/>
            </a:pPr>
            <a:fld id="{BFA6D376-C5A1-F04E-B9D7-60DF914D4450}" type="slidenum">
              <a:rPr lang="en-US" smtClean="0"/>
              <a:pPr algn="l"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8" r:id="rId1"/>
    <p:sldLayoutId id="2147484279" r:id="rId2"/>
    <p:sldLayoutId id="2147484282" r:id="rId3"/>
    <p:sldLayoutId id="2147484283" r:id="rId4"/>
    <p:sldLayoutId id="2147484284" r:id="rId5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rgbClr val="0000FF"/>
          </a:solidFill>
          <a:latin typeface="Calibri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FF"/>
          </a:solidFill>
          <a:latin typeface="Calibri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FF"/>
          </a:solidFill>
          <a:latin typeface="Calibri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FF"/>
          </a:solidFill>
          <a:latin typeface="Calibri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0FF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Calibri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Calibri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Calibri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Calibri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Calibri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/>
          </p:cNvSpPr>
          <p:nvPr>
            <p:ph type="ctrTitle" idx="4294967295"/>
          </p:nvPr>
        </p:nvSpPr>
        <p:spPr>
          <a:xfrm>
            <a:off x="1828800" y="533400"/>
            <a:ext cx="8686800" cy="3400425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Calibri" charset="0"/>
                <a:ea typeface="SimSun" charset="0"/>
                <a:cs typeface="SimSun" charset="0"/>
              </a:rPr>
              <a:t>COMP 3500 </a:t>
            </a:r>
            <a:br>
              <a:rPr lang="en-US" altLang="zh-CN" dirty="0">
                <a:latin typeface="Calibri" charset="0"/>
                <a:ea typeface="SimSun" charset="0"/>
                <a:cs typeface="SimSun" charset="0"/>
              </a:rPr>
            </a:br>
            <a:r>
              <a:rPr lang="en-US" altLang="zh-CN" dirty="0">
                <a:latin typeface="Calibri" charset="0"/>
                <a:ea typeface="SimSun" charset="0"/>
                <a:cs typeface="SimSun" charset="0"/>
              </a:rPr>
              <a:t>Introduction to Operating Systems</a:t>
            </a:r>
            <a:br>
              <a:rPr lang="en-US" altLang="zh-CN" dirty="0">
                <a:latin typeface="Calibri" charset="0"/>
                <a:ea typeface="SimSun" charset="0"/>
                <a:cs typeface="SimSun" charset="0"/>
              </a:rPr>
            </a:br>
            <a:r>
              <a:rPr lang="en-US" dirty="0">
                <a:latin typeface="Calibri" charset="0"/>
              </a:rPr>
              <a:t> </a:t>
            </a:r>
            <a:br>
              <a:rPr lang="en-US" dirty="0">
                <a:latin typeface="Calibri" charset="0"/>
              </a:rPr>
            </a:br>
            <a:r>
              <a:rPr lang="en-US" dirty="0">
                <a:latin typeface="Calibri" charset="0"/>
              </a:rPr>
              <a:t>CPU Scheduling</a:t>
            </a:r>
            <a:endParaRPr lang="en-US" altLang="zh-CN" sz="4000" dirty="0">
              <a:latin typeface="Calibri" charset="0"/>
              <a:ea typeface="SimSun" charset="0"/>
              <a:cs typeface="SimSun" charset="0"/>
            </a:endParaRPr>
          </a:p>
        </p:txBody>
      </p:sp>
      <p:sp>
        <p:nvSpPr>
          <p:cNvPr id="7170" name="Text Box 3"/>
          <p:cNvSpPr txBox="1">
            <a:spLocks noChangeArrowheads="1"/>
          </p:cNvSpPr>
          <p:nvPr/>
        </p:nvSpPr>
        <p:spPr bwMode="auto">
          <a:xfrm>
            <a:off x="3581400" y="4162426"/>
            <a:ext cx="4953000" cy="1877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zh-CN" sz="3200" b="1" dirty="0">
                <a:latin typeface="Calibri" charset="0"/>
                <a:ea typeface="SimSun" charset="0"/>
                <a:cs typeface="SimSun" charset="0"/>
              </a:rPr>
              <a:t>Dr. Xiao Qin</a:t>
            </a:r>
          </a:p>
          <a:p>
            <a:pPr algn="ctr">
              <a:spcBef>
                <a:spcPct val="50000"/>
              </a:spcBef>
            </a:pPr>
            <a:r>
              <a:rPr kumimoji="1" lang="en-US" i="1" dirty="0">
                <a:latin typeface="Calibri" charset="0"/>
              </a:rPr>
              <a:t>Auburn University</a:t>
            </a:r>
            <a:br>
              <a:rPr kumimoji="1" lang="en-US" i="1" dirty="0">
                <a:latin typeface="Calibri" charset="0"/>
              </a:rPr>
            </a:br>
            <a:r>
              <a:rPr kumimoji="1" lang="en-US" i="1" dirty="0">
                <a:latin typeface="Calibri" charset="0"/>
              </a:rPr>
              <a:t>http://</a:t>
            </a:r>
            <a:r>
              <a:rPr kumimoji="1" lang="en-US" i="1" dirty="0" err="1">
                <a:latin typeface="Calibri" charset="0"/>
              </a:rPr>
              <a:t>www.eng.auburn.edu</a:t>
            </a:r>
            <a:r>
              <a:rPr kumimoji="1" lang="en-US" i="1" dirty="0">
                <a:latin typeface="Calibri" charset="0"/>
              </a:rPr>
              <a:t>/~</a:t>
            </a:r>
            <a:r>
              <a:rPr kumimoji="1" lang="en-US" i="1" dirty="0" err="1">
                <a:latin typeface="Calibri" charset="0"/>
              </a:rPr>
              <a:t>xqin</a:t>
            </a:r>
            <a:endParaRPr kumimoji="1" lang="en-US" i="1" dirty="0">
              <a:latin typeface="Calibri" charset="0"/>
            </a:endParaRPr>
          </a:p>
          <a:p>
            <a:pPr algn="ctr">
              <a:lnSpc>
                <a:spcPct val="50000"/>
              </a:lnSpc>
              <a:spcBef>
                <a:spcPct val="50000"/>
              </a:spcBef>
            </a:pPr>
            <a:r>
              <a:rPr kumimoji="1" lang="en-US" i="1" dirty="0" err="1">
                <a:latin typeface="Calibri" charset="0"/>
              </a:rPr>
              <a:t>xqin@auburn.edu</a:t>
            </a:r>
            <a:endParaRPr kumimoji="1" lang="en-US" altLang="zh-CN" i="1" dirty="0">
              <a:latin typeface="Calibri" charset="0"/>
              <a:ea typeface="SimSun" charset="0"/>
              <a:cs typeface="SimSun" charset="0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1676400" y="214313"/>
            <a:ext cx="8839200" cy="852487"/>
          </a:xfrm>
        </p:spPr>
        <p:txBody>
          <a:bodyPr/>
          <a:lstStyle/>
          <a:p>
            <a:pPr eaLnBrk="1" hangingPunct="1"/>
            <a:r>
              <a:rPr lang="en-US" dirty="0">
                <a:latin typeface="+mj-lt"/>
                <a:ea typeface="MS PGothic" charset="0"/>
              </a:rPr>
              <a:t>Scheduling Criteria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197608407"/>
              </p:ext>
            </p:extLst>
          </p:nvPr>
        </p:nvGraphicFramePr>
        <p:xfrm>
          <a:off x="2743200" y="1600200"/>
          <a:ext cx="6858000" cy="474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209801" y="1676400"/>
            <a:ext cx="2031503" cy="1828800"/>
            <a:chOff x="685800" y="1676400"/>
            <a:chExt cx="2031503" cy="1828800"/>
          </a:xfrm>
        </p:grpSpPr>
        <p:sp>
          <p:nvSpPr>
            <p:cNvPr id="7" name="Rectangle 6"/>
            <p:cNvSpPr/>
            <p:nvPr/>
          </p:nvSpPr>
          <p:spPr>
            <a:xfrm>
              <a:off x="685800" y="1676400"/>
              <a:ext cx="2031503" cy="1218902"/>
            </a:xfrm>
            <a:prstGeom prst="rect">
              <a:avLst/>
            </a:prstGeom>
            <a:solidFill>
              <a:schemeClr val="accent6"/>
            </a:solidFill>
            <a:effectLst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rgbClr r="0" g="0" b="0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85800" y="1676400"/>
              <a:ext cx="2031503" cy="12189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1440" tIns="91440" rIns="91440" bIns="91440" numCol="1" spcCol="1270" anchor="t" anchorCtr="0">
              <a:noAutofit/>
            </a:bodyPr>
            <a:lstStyle/>
            <a:p>
              <a:pPr defTabSz="1066800">
                <a:lnSpc>
                  <a:spcPct val="90000"/>
                </a:lnSpc>
                <a:spcAft>
                  <a:spcPct val="35000"/>
                </a:spcAft>
              </a:pPr>
              <a:r>
                <a:rPr lang="en-US" sz="2400" dirty="0"/>
                <a:t>examples:</a:t>
              </a:r>
            </a:p>
            <a:p>
              <a:pPr marL="171450" lvl="1" indent="-171450" defTabSz="844550">
                <a:lnSpc>
                  <a:spcPct val="90000"/>
                </a:lnSpc>
                <a:spcAft>
                  <a:spcPct val="15000"/>
                </a:spcAft>
                <a:buChar char="••"/>
              </a:pPr>
              <a:r>
                <a:rPr lang="en-US" sz="1900" dirty="0"/>
                <a:t>response time</a:t>
              </a:r>
            </a:p>
            <a:p>
              <a:pPr marL="171450" lvl="1" indent="-171450" defTabSz="844550">
                <a:lnSpc>
                  <a:spcPct val="90000"/>
                </a:lnSpc>
                <a:spcAft>
                  <a:spcPct val="15000"/>
                </a:spcAft>
                <a:buChar char="••"/>
              </a:pPr>
              <a:r>
                <a:rPr lang="en-US" sz="1900" dirty="0"/>
                <a:t>throughput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rot="16200000" flipH="1">
              <a:off x="1562100" y="2933700"/>
              <a:ext cx="609600" cy="53340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8350991" y="1600200"/>
            <a:ext cx="1752600" cy="1981200"/>
            <a:chOff x="6826991" y="1600200"/>
            <a:chExt cx="1752600" cy="1981200"/>
          </a:xfrm>
        </p:grpSpPr>
        <p:graphicFrame>
          <p:nvGraphicFramePr>
            <p:cNvPr id="9" name="Diagram 8"/>
            <p:cNvGraphicFramePr/>
            <p:nvPr>
              <p:extLst>
                <p:ext uri="{D42A27DB-BD31-4B8C-83A1-F6EECF244321}">
                  <p14:modId xmlns:p14="http://schemas.microsoft.com/office/powerpoint/2010/main" val="1390145098"/>
                </p:ext>
              </p:extLst>
            </p:nvPr>
          </p:nvGraphicFramePr>
          <p:xfrm>
            <a:off x="6826991" y="1600200"/>
            <a:ext cx="1752600" cy="1239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cxnSp>
          <p:nvCxnSpPr>
            <p:cNvPr id="11" name="Straight Arrow Connector 10"/>
            <p:cNvCxnSpPr/>
            <p:nvPr/>
          </p:nvCxnSpPr>
          <p:spPr>
            <a:xfrm rot="5400000">
              <a:off x="7010400" y="2895600"/>
              <a:ext cx="838200" cy="53340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9388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658" name="Rectangle 2"/>
          <p:cNvSpPr>
            <a:spLocks noGrp="1" noChangeArrowheads="1"/>
          </p:cNvSpPr>
          <p:nvPr>
            <p:ph type="title"/>
          </p:nvPr>
        </p:nvSpPr>
        <p:spPr>
          <a:xfrm>
            <a:off x="2362200" y="457200"/>
            <a:ext cx="7772400" cy="762000"/>
          </a:xfrm>
        </p:spPr>
        <p:txBody>
          <a:bodyPr/>
          <a:lstStyle/>
          <a:p>
            <a:r>
              <a:rPr lang="en-US" dirty="0">
                <a:latin typeface="+mj-lt"/>
                <a:ea typeface="MS PGothic" charset="0"/>
              </a:rPr>
              <a:t>Wait Time vs. Turnaround Time</a:t>
            </a:r>
          </a:p>
        </p:txBody>
      </p:sp>
      <p:sp>
        <p:nvSpPr>
          <p:cNvPr id="71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66800" y="1447800"/>
            <a:ext cx="10591800" cy="4648200"/>
          </a:xfrm>
        </p:spPr>
        <p:txBody>
          <a:bodyPr>
            <a:noAutofit/>
          </a:bodyPr>
          <a:lstStyle/>
          <a:p>
            <a:r>
              <a:rPr lang="en-US" dirty="0">
                <a:latin typeface="+mn-lt"/>
              </a:rPr>
              <a:t>Let P = {p</a:t>
            </a:r>
            <a:r>
              <a:rPr lang="en-US" baseline="-25000" dirty="0">
                <a:latin typeface="+mn-lt"/>
              </a:rPr>
              <a:t>i</a:t>
            </a:r>
            <a:r>
              <a:rPr lang="en-US" dirty="0">
                <a:latin typeface="+mn-lt"/>
              </a:rPr>
              <a:t> | 0 </a:t>
            </a:r>
            <a:r>
              <a:rPr lang="en-US" dirty="0">
                <a:latin typeface="+mn-lt"/>
                <a:sym typeface="Symbol" charset="0"/>
              </a:rPr>
              <a:t>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i</a:t>
            </a:r>
            <a:r>
              <a:rPr lang="en-US" dirty="0">
                <a:latin typeface="+mn-lt"/>
              </a:rPr>
              <a:t> &lt; n} = set of processes</a:t>
            </a:r>
          </a:p>
          <a:p>
            <a:r>
              <a:rPr lang="en-US" dirty="0">
                <a:latin typeface="+mn-lt"/>
              </a:rPr>
              <a:t>Let S(p</a:t>
            </a:r>
            <a:r>
              <a:rPr lang="en-US" baseline="-25000" dirty="0">
                <a:latin typeface="+mn-lt"/>
              </a:rPr>
              <a:t>i</a:t>
            </a:r>
            <a:r>
              <a:rPr lang="en-US" dirty="0">
                <a:latin typeface="+mn-lt"/>
              </a:rPr>
              <a:t>) </a:t>
            </a:r>
            <a:r>
              <a:rPr lang="en-US" dirty="0">
                <a:latin typeface="+mn-lt"/>
                <a:sym typeface="Symbol" charset="0"/>
              </a:rPr>
              <a:t></a:t>
            </a:r>
            <a:r>
              <a:rPr lang="en-US" dirty="0">
                <a:latin typeface="+mn-lt"/>
              </a:rPr>
              <a:t> {running, ready, blocked}</a:t>
            </a:r>
          </a:p>
          <a:p>
            <a:r>
              <a:rPr lang="en-US" dirty="0">
                <a:latin typeface="+mn-lt"/>
              </a:rPr>
              <a:t>Let t(p</a:t>
            </a:r>
            <a:r>
              <a:rPr lang="en-US" baseline="-25000" dirty="0">
                <a:latin typeface="+mn-lt"/>
              </a:rPr>
              <a:t>i</a:t>
            </a:r>
            <a:r>
              <a:rPr lang="en-US" dirty="0">
                <a:latin typeface="+mn-lt"/>
              </a:rPr>
              <a:t>) = Time process needs to be in running state (the </a:t>
            </a:r>
            <a:r>
              <a:rPr lang="en-US" i="1" u="sng" dirty="0">
                <a:latin typeface="+mn-lt"/>
              </a:rPr>
              <a:t>service time</a:t>
            </a:r>
            <a:r>
              <a:rPr lang="en-US" dirty="0">
                <a:latin typeface="+mn-lt"/>
              </a:rPr>
              <a:t>)</a:t>
            </a:r>
          </a:p>
          <a:p>
            <a:r>
              <a:rPr lang="en-US" dirty="0">
                <a:latin typeface="+mn-lt"/>
              </a:rPr>
              <a:t>Let W(p</a:t>
            </a:r>
            <a:r>
              <a:rPr lang="en-US" baseline="-25000" dirty="0">
                <a:latin typeface="+mn-lt"/>
              </a:rPr>
              <a:t>i</a:t>
            </a:r>
            <a:r>
              <a:rPr lang="en-US" dirty="0">
                <a:latin typeface="+mn-lt"/>
              </a:rPr>
              <a:t>) = Time p</a:t>
            </a:r>
            <a:r>
              <a:rPr lang="en-US" baseline="-25000" dirty="0">
                <a:latin typeface="+mn-lt"/>
              </a:rPr>
              <a:t>i</a:t>
            </a:r>
            <a:r>
              <a:rPr lang="en-US" dirty="0">
                <a:latin typeface="+mn-lt"/>
              </a:rPr>
              <a:t> is in ready state before </a:t>
            </a:r>
            <a:r>
              <a:rPr lang="en-US" u="sng" dirty="0">
                <a:latin typeface="+mn-lt"/>
              </a:rPr>
              <a:t>first</a:t>
            </a:r>
            <a:r>
              <a:rPr lang="en-US" dirty="0">
                <a:latin typeface="+mn-lt"/>
              </a:rPr>
              <a:t> transition to running (</a:t>
            </a:r>
            <a:r>
              <a:rPr lang="en-US" i="1" u="sng" dirty="0">
                <a:solidFill>
                  <a:srgbClr val="FF0000"/>
                </a:solidFill>
                <a:latin typeface="+mn-lt"/>
              </a:rPr>
              <a:t>wait time</a:t>
            </a:r>
            <a:r>
              <a:rPr lang="en-US" dirty="0">
                <a:latin typeface="+mn-lt"/>
              </a:rPr>
              <a:t>)</a:t>
            </a:r>
          </a:p>
          <a:p>
            <a:r>
              <a:rPr lang="en-US" dirty="0">
                <a:latin typeface="+mn-lt"/>
              </a:rPr>
              <a:t>Let </a:t>
            </a:r>
            <a:r>
              <a:rPr lang="en-US" dirty="0" err="1">
                <a:latin typeface="+mn-lt"/>
              </a:rPr>
              <a:t>T</a:t>
            </a:r>
            <a:r>
              <a:rPr lang="en-US" baseline="-25000" dirty="0" err="1">
                <a:latin typeface="+mn-lt"/>
              </a:rPr>
              <a:t>TRnd</a:t>
            </a:r>
            <a:r>
              <a:rPr lang="en-US" dirty="0">
                <a:latin typeface="+mn-lt"/>
              </a:rPr>
              <a:t>(p</a:t>
            </a:r>
            <a:r>
              <a:rPr lang="en-US" baseline="-25000" dirty="0">
                <a:latin typeface="+mn-lt"/>
              </a:rPr>
              <a:t>i</a:t>
            </a:r>
            <a:r>
              <a:rPr lang="en-US" dirty="0">
                <a:latin typeface="+mn-lt"/>
              </a:rPr>
              <a:t>) = Time from p</a:t>
            </a:r>
            <a:r>
              <a:rPr lang="en-US" baseline="-25000" dirty="0">
                <a:latin typeface="+mn-lt"/>
              </a:rPr>
              <a:t>i</a:t>
            </a:r>
            <a:r>
              <a:rPr lang="en-US" dirty="0">
                <a:latin typeface="+mn-lt"/>
              </a:rPr>
              <a:t> first enter ready to last exit ready (</a:t>
            </a:r>
            <a:r>
              <a:rPr lang="en-US" i="1" u="sng" dirty="0">
                <a:solidFill>
                  <a:srgbClr val="FF0000"/>
                </a:solidFill>
                <a:latin typeface="+mn-lt"/>
              </a:rPr>
              <a:t>turnaround time</a:t>
            </a:r>
            <a:r>
              <a:rPr lang="en-US" dirty="0">
                <a:latin typeface="+mn-lt"/>
              </a:rPr>
              <a:t>)</a:t>
            </a:r>
          </a:p>
          <a:p>
            <a:r>
              <a:rPr lang="en-US" dirty="0">
                <a:latin typeface="+mn-lt"/>
              </a:rPr>
              <a:t>Batch </a:t>
            </a:r>
            <a:r>
              <a:rPr lang="en-US" i="1" u="sng" dirty="0">
                <a:solidFill>
                  <a:srgbClr val="FF0000"/>
                </a:solidFill>
                <a:latin typeface="+mn-lt"/>
              </a:rPr>
              <a:t>Throughput rate</a:t>
            </a:r>
            <a:r>
              <a:rPr lang="en-US" dirty="0">
                <a:latin typeface="+mn-lt"/>
              </a:rPr>
              <a:t> = inverse of </a:t>
            </a:r>
            <a:r>
              <a:rPr lang="en-US" dirty="0" err="1">
                <a:latin typeface="+mn-lt"/>
              </a:rPr>
              <a:t>avg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</a:t>
            </a:r>
            <a:r>
              <a:rPr lang="en-US" baseline="-25000" dirty="0" err="1">
                <a:latin typeface="+mn-lt"/>
              </a:rPr>
              <a:t>TRnd</a:t>
            </a: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Timesharing </a:t>
            </a:r>
            <a:r>
              <a:rPr lang="en-US" dirty="0">
                <a:solidFill>
                  <a:srgbClr val="FF0000"/>
                </a:solidFill>
                <a:latin typeface="+mn-lt"/>
              </a:rPr>
              <a:t>response time</a:t>
            </a:r>
            <a:r>
              <a:rPr lang="en-US" dirty="0">
                <a:latin typeface="+mn-lt"/>
              </a:rPr>
              <a:t> = W(p</a:t>
            </a:r>
            <a:r>
              <a:rPr lang="en-US" baseline="-25000" dirty="0">
                <a:latin typeface="+mn-lt"/>
              </a:rPr>
              <a:t>i</a:t>
            </a:r>
            <a:r>
              <a:rPr lang="en-US" dirty="0">
                <a:latin typeface="+mn-lt"/>
              </a:rPr>
              <a:t>)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902666" y="6149789"/>
            <a:ext cx="533400" cy="365125"/>
          </a:xfrm>
          <a:prstGeom prst="rect">
            <a:avLst/>
          </a:prstGeom>
        </p:spPr>
        <p:txBody>
          <a:bodyPr/>
          <a:lstStyle/>
          <a:p>
            <a:fld id="{3FFF1679-83E0-4571-98D7-4BB535B5F50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498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850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First-Come-First-Served</a:t>
            </a:r>
          </a:p>
        </p:txBody>
      </p:sp>
      <p:sp>
        <p:nvSpPr>
          <p:cNvPr id="718851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18852" name="Rectangle 4"/>
          <p:cNvSpPr>
            <a:spLocks noChangeArrowheads="1"/>
          </p:cNvSpPr>
          <p:nvPr/>
        </p:nvSpPr>
        <p:spPr bwMode="auto">
          <a:xfrm>
            <a:off x="4267200" y="32766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18853" name="Text Box 5"/>
          <p:cNvSpPr txBox="1">
            <a:spLocks noChangeArrowheads="1"/>
          </p:cNvSpPr>
          <p:nvPr/>
        </p:nvSpPr>
        <p:spPr bwMode="auto">
          <a:xfrm>
            <a:off x="1981200" y="4038600"/>
            <a:ext cx="269336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350</a:t>
            </a:r>
          </a:p>
        </p:txBody>
      </p:sp>
      <p:sp>
        <p:nvSpPr>
          <p:cNvPr id="718854" name="Text Box 6"/>
          <p:cNvSpPr txBox="1">
            <a:spLocks noChangeArrowheads="1"/>
          </p:cNvSpPr>
          <p:nvPr/>
        </p:nvSpPr>
        <p:spPr bwMode="auto">
          <a:xfrm>
            <a:off x="7239000" y="4038600"/>
            <a:ext cx="140775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 =  0</a:t>
            </a:r>
          </a:p>
        </p:txBody>
      </p:sp>
      <p:sp>
        <p:nvSpPr>
          <p:cNvPr id="718855" name="Freeform 7"/>
          <p:cNvSpPr>
            <a:spLocks/>
          </p:cNvSpPr>
          <p:nvPr/>
        </p:nvSpPr>
        <p:spPr bwMode="auto">
          <a:xfrm>
            <a:off x="3276600" y="1905000"/>
            <a:ext cx="1524000" cy="1371600"/>
          </a:xfrm>
          <a:custGeom>
            <a:avLst/>
            <a:gdLst>
              <a:gd name="T0" fmla="*/ 0 w 960"/>
              <a:gd name="T1" fmla="*/ 0 h 864"/>
              <a:gd name="T2" fmla="*/ 960 w 960"/>
              <a:gd name="T3" fmla="*/ 0 h 864"/>
              <a:gd name="T4" fmla="*/ 960 w 960"/>
              <a:gd name="T5" fmla="*/ 864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60" h="864">
                <a:moveTo>
                  <a:pt x="0" y="0"/>
                </a:moveTo>
                <a:lnTo>
                  <a:pt x="960" y="0"/>
                </a:lnTo>
                <a:lnTo>
                  <a:pt x="960" y="864"/>
                </a:lnTo>
              </a:path>
            </a:pathLst>
          </a:custGeom>
          <a:noFill/>
          <a:ln w="9525" cap="flat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8856" name="Text Box 8"/>
          <p:cNvSpPr txBox="1">
            <a:spLocks noChangeArrowheads="1"/>
          </p:cNvSpPr>
          <p:nvPr/>
        </p:nvSpPr>
        <p:spPr bwMode="auto">
          <a:xfrm>
            <a:off x="4191000" y="29718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18857" name="Text Box 9"/>
          <p:cNvSpPr txBox="1">
            <a:spLocks noChangeArrowheads="1"/>
          </p:cNvSpPr>
          <p:nvPr/>
        </p:nvSpPr>
        <p:spPr bwMode="auto">
          <a:xfrm>
            <a:off x="51054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350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5772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874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First-Come-First-Served</a:t>
            </a:r>
          </a:p>
        </p:txBody>
      </p:sp>
      <p:sp>
        <p:nvSpPr>
          <p:cNvPr id="719875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19876" name="Rectangle 4"/>
          <p:cNvSpPr>
            <a:spLocks noChangeArrowheads="1"/>
          </p:cNvSpPr>
          <p:nvPr/>
        </p:nvSpPr>
        <p:spPr bwMode="auto">
          <a:xfrm>
            <a:off x="4267200" y="32766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19877" name="Rectangle 5"/>
          <p:cNvSpPr>
            <a:spLocks noChangeArrowheads="1"/>
          </p:cNvSpPr>
          <p:nvPr/>
        </p:nvSpPr>
        <p:spPr bwMode="auto">
          <a:xfrm>
            <a:off x="5410200" y="3276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19878" name="Text Box 6"/>
          <p:cNvSpPr txBox="1">
            <a:spLocks noChangeArrowheads="1"/>
          </p:cNvSpPr>
          <p:nvPr/>
        </p:nvSpPr>
        <p:spPr bwMode="auto">
          <a:xfrm>
            <a:off x="1981201" y="4038600"/>
            <a:ext cx="5359159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350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)) = 125+350 = 475</a:t>
            </a:r>
          </a:p>
        </p:txBody>
      </p:sp>
      <p:sp>
        <p:nvSpPr>
          <p:cNvPr id="719879" name="Text Box 7"/>
          <p:cNvSpPr txBox="1">
            <a:spLocks noChangeArrowheads="1"/>
          </p:cNvSpPr>
          <p:nvPr/>
        </p:nvSpPr>
        <p:spPr bwMode="auto">
          <a:xfrm>
            <a:off x="7239000" y="4038600"/>
            <a:ext cx="2889124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 = 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 = 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350</a:t>
            </a:r>
          </a:p>
        </p:txBody>
      </p:sp>
      <p:sp>
        <p:nvSpPr>
          <p:cNvPr id="719880" name="Freeform 8"/>
          <p:cNvSpPr>
            <a:spLocks/>
          </p:cNvSpPr>
          <p:nvPr/>
        </p:nvSpPr>
        <p:spPr bwMode="auto">
          <a:xfrm>
            <a:off x="3276600" y="2133600"/>
            <a:ext cx="2362200" cy="1143000"/>
          </a:xfrm>
          <a:custGeom>
            <a:avLst/>
            <a:gdLst>
              <a:gd name="T0" fmla="*/ 0 w 960"/>
              <a:gd name="T1" fmla="*/ 0 h 864"/>
              <a:gd name="T2" fmla="*/ 960 w 960"/>
              <a:gd name="T3" fmla="*/ 0 h 864"/>
              <a:gd name="T4" fmla="*/ 960 w 960"/>
              <a:gd name="T5" fmla="*/ 864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60" h="864">
                <a:moveTo>
                  <a:pt x="0" y="0"/>
                </a:moveTo>
                <a:lnTo>
                  <a:pt x="960" y="0"/>
                </a:lnTo>
                <a:lnTo>
                  <a:pt x="960" y="864"/>
                </a:lnTo>
              </a:path>
            </a:pathLst>
          </a:custGeom>
          <a:noFill/>
          <a:ln w="9525" cap="flat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9881" name="Text Box 9"/>
          <p:cNvSpPr txBox="1">
            <a:spLocks noChangeArrowheads="1"/>
          </p:cNvSpPr>
          <p:nvPr/>
        </p:nvSpPr>
        <p:spPr bwMode="auto">
          <a:xfrm>
            <a:off x="57150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475</a:t>
            </a:r>
          </a:p>
        </p:txBody>
      </p:sp>
      <p:sp>
        <p:nvSpPr>
          <p:cNvPr id="719882" name="Text Box 10"/>
          <p:cNvSpPr txBox="1">
            <a:spLocks noChangeArrowheads="1"/>
          </p:cNvSpPr>
          <p:nvPr/>
        </p:nvSpPr>
        <p:spPr bwMode="auto">
          <a:xfrm>
            <a:off x="51054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350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079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898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First-Come-First-Served</a:t>
            </a:r>
          </a:p>
        </p:txBody>
      </p:sp>
      <p:sp>
        <p:nvSpPr>
          <p:cNvPr id="720899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20900" name="Rectangle 4"/>
          <p:cNvSpPr>
            <a:spLocks noChangeArrowheads="1"/>
          </p:cNvSpPr>
          <p:nvPr/>
        </p:nvSpPr>
        <p:spPr bwMode="auto">
          <a:xfrm>
            <a:off x="4267200" y="32766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20901" name="Rectangle 5"/>
          <p:cNvSpPr>
            <a:spLocks noChangeArrowheads="1"/>
          </p:cNvSpPr>
          <p:nvPr/>
        </p:nvSpPr>
        <p:spPr bwMode="auto">
          <a:xfrm>
            <a:off x="5410200" y="3276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20902" name="Rectangle 6"/>
          <p:cNvSpPr>
            <a:spLocks noChangeArrowheads="1"/>
          </p:cNvSpPr>
          <p:nvPr/>
        </p:nvSpPr>
        <p:spPr bwMode="auto">
          <a:xfrm>
            <a:off x="5943600" y="3276600"/>
            <a:ext cx="17526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20903" name="Text Box 7"/>
          <p:cNvSpPr txBox="1">
            <a:spLocks noChangeArrowheads="1"/>
          </p:cNvSpPr>
          <p:nvPr/>
        </p:nvSpPr>
        <p:spPr bwMode="auto">
          <a:xfrm>
            <a:off x="1981201" y="4038601"/>
            <a:ext cx="5359159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350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)) = 125+350 = 475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)) = 475+475 = 950</a:t>
            </a:r>
          </a:p>
        </p:txBody>
      </p:sp>
      <p:sp>
        <p:nvSpPr>
          <p:cNvPr id="720904" name="Text Box 8"/>
          <p:cNvSpPr txBox="1">
            <a:spLocks noChangeArrowheads="1"/>
          </p:cNvSpPr>
          <p:nvPr/>
        </p:nvSpPr>
        <p:spPr bwMode="auto">
          <a:xfrm>
            <a:off x="7239000" y="4038601"/>
            <a:ext cx="2889124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 = 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 = 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350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 = 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475</a:t>
            </a:r>
          </a:p>
        </p:txBody>
      </p:sp>
      <p:sp>
        <p:nvSpPr>
          <p:cNvPr id="720905" name="Freeform 9"/>
          <p:cNvSpPr>
            <a:spLocks/>
          </p:cNvSpPr>
          <p:nvPr/>
        </p:nvSpPr>
        <p:spPr bwMode="auto">
          <a:xfrm>
            <a:off x="3276600" y="2438400"/>
            <a:ext cx="3581400" cy="838200"/>
          </a:xfrm>
          <a:custGeom>
            <a:avLst/>
            <a:gdLst>
              <a:gd name="T0" fmla="*/ 0 w 960"/>
              <a:gd name="T1" fmla="*/ 0 h 864"/>
              <a:gd name="T2" fmla="*/ 960 w 960"/>
              <a:gd name="T3" fmla="*/ 0 h 864"/>
              <a:gd name="T4" fmla="*/ 960 w 960"/>
              <a:gd name="T5" fmla="*/ 864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60" h="864">
                <a:moveTo>
                  <a:pt x="0" y="0"/>
                </a:moveTo>
                <a:lnTo>
                  <a:pt x="960" y="0"/>
                </a:lnTo>
                <a:lnTo>
                  <a:pt x="960" y="864"/>
                </a:lnTo>
              </a:path>
            </a:pathLst>
          </a:custGeom>
          <a:noFill/>
          <a:ln w="9525" cap="flat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0906" name="Text Box 10"/>
          <p:cNvSpPr txBox="1">
            <a:spLocks noChangeArrowheads="1"/>
          </p:cNvSpPr>
          <p:nvPr/>
        </p:nvSpPr>
        <p:spPr bwMode="auto">
          <a:xfrm>
            <a:off x="57150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475</a:t>
            </a:r>
          </a:p>
        </p:txBody>
      </p:sp>
      <p:sp>
        <p:nvSpPr>
          <p:cNvPr id="720907" name="Text Box 11"/>
          <p:cNvSpPr txBox="1">
            <a:spLocks noChangeArrowheads="1"/>
          </p:cNvSpPr>
          <p:nvPr/>
        </p:nvSpPr>
        <p:spPr bwMode="auto">
          <a:xfrm>
            <a:off x="73914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950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756874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922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First-Come-First-Served</a:t>
            </a:r>
          </a:p>
        </p:txBody>
      </p:sp>
      <p:sp>
        <p:nvSpPr>
          <p:cNvPr id="721923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21924" name="Rectangle 4"/>
          <p:cNvSpPr>
            <a:spLocks noChangeArrowheads="1"/>
          </p:cNvSpPr>
          <p:nvPr/>
        </p:nvSpPr>
        <p:spPr bwMode="auto">
          <a:xfrm>
            <a:off x="4267200" y="32766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21925" name="Rectangle 5"/>
          <p:cNvSpPr>
            <a:spLocks noChangeArrowheads="1"/>
          </p:cNvSpPr>
          <p:nvPr/>
        </p:nvSpPr>
        <p:spPr bwMode="auto">
          <a:xfrm>
            <a:off x="5410200" y="3276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21926" name="Rectangle 6"/>
          <p:cNvSpPr>
            <a:spLocks noChangeArrowheads="1"/>
          </p:cNvSpPr>
          <p:nvPr/>
        </p:nvSpPr>
        <p:spPr bwMode="auto">
          <a:xfrm>
            <a:off x="5943600" y="3276600"/>
            <a:ext cx="17526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21927" name="Rectangle 7"/>
          <p:cNvSpPr>
            <a:spLocks noChangeArrowheads="1"/>
          </p:cNvSpPr>
          <p:nvPr/>
        </p:nvSpPr>
        <p:spPr bwMode="auto">
          <a:xfrm>
            <a:off x="7696200" y="3276600"/>
            <a:ext cx="838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21928" name="Text Box 8"/>
          <p:cNvSpPr txBox="1">
            <a:spLocks noChangeArrowheads="1"/>
          </p:cNvSpPr>
          <p:nvPr/>
        </p:nvSpPr>
        <p:spPr bwMode="auto">
          <a:xfrm>
            <a:off x="1981201" y="4038601"/>
            <a:ext cx="5501827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350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)) = 125+350 = 475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)) = 475+475 = 950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)) = 250+950 = 1200</a:t>
            </a:r>
          </a:p>
        </p:txBody>
      </p:sp>
      <p:sp>
        <p:nvSpPr>
          <p:cNvPr id="721929" name="Text Box 9"/>
          <p:cNvSpPr txBox="1">
            <a:spLocks noChangeArrowheads="1"/>
          </p:cNvSpPr>
          <p:nvPr/>
        </p:nvSpPr>
        <p:spPr bwMode="auto">
          <a:xfrm>
            <a:off x="7515225" y="4038601"/>
            <a:ext cx="2889124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0</a:t>
            </a:r>
            <a:r>
              <a:rPr lang="en-US" sz="2000" dirty="0"/>
              <a:t>)  =  0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1</a:t>
            </a:r>
            <a:r>
              <a:rPr lang="en-US" sz="2000" dirty="0"/>
              <a:t>)  = </a:t>
            </a:r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0</a:t>
            </a:r>
            <a:r>
              <a:rPr lang="en-US" sz="2000" dirty="0"/>
              <a:t>) = 350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2</a:t>
            </a:r>
            <a:r>
              <a:rPr lang="en-US" sz="2000" dirty="0"/>
              <a:t>)  = </a:t>
            </a:r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1</a:t>
            </a:r>
            <a:r>
              <a:rPr lang="en-US" sz="2000" dirty="0"/>
              <a:t>) = 475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3</a:t>
            </a:r>
            <a:r>
              <a:rPr lang="en-US" sz="2000" dirty="0"/>
              <a:t>)  = </a:t>
            </a:r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2</a:t>
            </a:r>
            <a:r>
              <a:rPr lang="en-US" sz="2000" dirty="0"/>
              <a:t>) = 950</a:t>
            </a:r>
          </a:p>
        </p:txBody>
      </p:sp>
      <p:sp>
        <p:nvSpPr>
          <p:cNvPr id="721930" name="Freeform 10"/>
          <p:cNvSpPr>
            <a:spLocks/>
          </p:cNvSpPr>
          <p:nvPr/>
        </p:nvSpPr>
        <p:spPr bwMode="auto">
          <a:xfrm>
            <a:off x="3276600" y="2743200"/>
            <a:ext cx="4800600" cy="533400"/>
          </a:xfrm>
          <a:custGeom>
            <a:avLst/>
            <a:gdLst>
              <a:gd name="T0" fmla="*/ 0 w 960"/>
              <a:gd name="T1" fmla="*/ 0 h 864"/>
              <a:gd name="T2" fmla="*/ 960 w 960"/>
              <a:gd name="T3" fmla="*/ 0 h 864"/>
              <a:gd name="T4" fmla="*/ 960 w 960"/>
              <a:gd name="T5" fmla="*/ 864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60" h="864">
                <a:moveTo>
                  <a:pt x="0" y="0"/>
                </a:moveTo>
                <a:lnTo>
                  <a:pt x="960" y="0"/>
                </a:lnTo>
                <a:lnTo>
                  <a:pt x="960" y="864"/>
                </a:lnTo>
              </a:path>
            </a:pathLst>
          </a:custGeom>
          <a:noFill/>
          <a:ln w="9525" cap="flat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1931" name="Text Box 11"/>
          <p:cNvSpPr txBox="1">
            <a:spLocks noChangeArrowheads="1"/>
          </p:cNvSpPr>
          <p:nvPr/>
        </p:nvSpPr>
        <p:spPr bwMode="auto">
          <a:xfrm>
            <a:off x="8153401" y="29718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1200</a:t>
            </a:r>
          </a:p>
        </p:txBody>
      </p:sp>
      <p:sp>
        <p:nvSpPr>
          <p:cNvPr id="721932" name="Text Box 12"/>
          <p:cNvSpPr txBox="1">
            <a:spLocks noChangeArrowheads="1"/>
          </p:cNvSpPr>
          <p:nvPr/>
        </p:nvSpPr>
        <p:spPr bwMode="auto">
          <a:xfrm>
            <a:off x="73914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950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507275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946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First-Come-First-Served</a:t>
            </a:r>
          </a:p>
        </p:txBody>
      </p:sp>
      <p:sp>
        <p:nvSpPr>
          <p:cNvPr id="722947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22948" name="Rectangle 4"/>
          <p:cNvSpPr>
            <a:spLocks noChangeArrowheads="1"/>
          </p:cNvSpPr>
          <p:nvPr/>
        </p:nvSpPr>
        <p:spPr bwMode="auto">
          <a:xfrm>
            <a:off x="4267200" y="32766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22949" name="Rectangle 5"/>
          <p:cNvSpPr>
            <a:spLocks noChangeArrowheads="1"/>
          </p:cNvSpPr>
          <p:nvPr/>
        </p:nvSpPr>
        <p:spPr bwMode="auto">
          <a:xfrm>
            <a:off x="5410200" y="3276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22950" name="Rectangle 6"/>
          <p:cNvSpPr>
            <a:spLocks noChangeArrowheads="1"/>
          </p:cNvSpPr>
          <p:nvPr/>
        </p:nvSpPr>
        <p:spPr bwMode="auto">
          <a:xfrm>
            <a:off x="5943600" y="3276600"/>
            <a:ext cx="17526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22951" name="Rectangle 7"/>
          <p:cNvSpPr>
            <a:spLocks noChangeArrowheads="1"/>
          </p:cNvSpPr>
          <p:nvPr/>
        </p:nvSpPr>
        <p:spPr bwMode="auto">
          <a:xfrm>
            <a:off x="7696200" y="3276600"/>
            <a:ext cx="838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22952" name="Rectangle 8"/>
          <p:cNvSpPr>
            <a:spLocks noChangeArrowheads="1"/>
          </p:cNvSpPr>
          <p:nvPr/>
        </p:nvSpPr>
        <p:spPr bwMode="auto">
          <a:xfrm>
            <a:off x="8534400" y="32766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22953" name="Text Box 9"/>
          <p:cNvSpPr txBox="1">
            <a:spLocks noChangeArrowheads="1"/>
          </p:cNvSpPr>
          <p:nvPr/>
        </p:nvSpPr>
        <p:spPr bwMode="auto">
          <a:xfrm>
            <a:off x="1981201" y="4038600"/>
            <a:ext cx="5501827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350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)) = 125+350 = 475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)) = 475+475 = 950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)) = 250+950 = 1200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)) = 75+1200 = 1275</a:t>
            </a:r>
          </a:p>
        </p:txBody>
      </p:sp>
      <p:sp>
        <p:nvSpPr>
          <p:cNvPr id="722954" name="Text Box 10"/>
          <p:cNvSpPr txBox="1">
            <a:spLocks noChangeArrowheads="1"/>
          </p:cNvSpPr>
          <p:nvPr/>
        </p:nvSpPr>
        <p:spPr bwMode="auto">
          <a:xfrm>
            <a:off x="7464425" y="4038600"/>
            <a:ext cx="3031792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0</a:t>
            </a:r>
            <a:r>
              <a:rPr lang="en-US" sz="2000" dirty="0"/>
              <a:t>)  =  0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1</a:t>
            </a:r>
            <a:r>
              <a:rPr lang="en-US" sz="2000" dirty="0"/>
              <a:t>)  = </a:t>
            </a:r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0</a:t>
            </a:r>
            <a:r>
              <a:rPr lang="en-US" sz="2000" dirty="0"/>
              <a:t>) = 350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2</a:t>
            </a:r>
            <a:r>
              <a:rPr lang="en-US" sz="2000" dirty="0"/>
              <a:t>)  = </a:t>
            </a:r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1</a:t>
            </a:r>
            <a:r>
              <a:rPr lang="en-US" sz="2000" dirty="0"/>
              <a:t>) = 475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3</a:t>
            </a:r>
            <a:r>
              <a:rPr lang="en-US" sz="2000" dirty="0"/>
              <a:t>)  = </a:t>
            </a:r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2</a:t>
            </a:r>
            <a:r>
              <a:rPr lang="en-US" sz="2000" dirty="0"/>
              <a:t>) = 950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4</a:t>
            </a:r>
            <a:r>
              <a:rPr lang="en-US" sz="2000" dirty="0"/>
              <a:t>)  = </a:t>
            </a:r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3</a:t>
            </a:r>
            <a:r>
              <a:rPr lang="en-US" sz="2000" dirty="0"/>
              <a:t>) = 1200</a:t>
            </a:r>
          </a:p>
        </p:txBody>
      </p:sp>
      <p:sp>
        <p:nvSpPr>
          <p:cNvPr id="722955" name="Freeform 11"/>
          <p:cNvSpPr>
            <a:spLocks/>
          </p:cNvSpPr>
          <p:nvPr/>
        </p:nvSpPr>
        <p:spPr bwMode="auto">
          <a:xfrm>
            <a:off x="3276600" y="3048000"/>
            <a:ext cx="5486400" cy="228600"/>
          </a:xfrm>
          <a:custGeom>
            <a:avLst/>
            <a:gdLst>
              <a:gd name="T0" fmla="*/ 0 w 960"/>
              <a:gd name="T1" fmla="*/ 0 h 864"/>
              <a:gd name="T2" fmla="*/ 960 w 960"/>
              <a:gd name="T3" fmla="*/ 0 h 864"/>
              <a:gd name="T4" fmla="*/ 960 w 960"/>
              <a:gd name="T5" fmla="*/ 864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60" h="864">
                <a:moveTo>
                  <a:pt x="0" y="0"/>
                </a:moveTo>
                <a:lnTo>
                  <a:pt x="960" y="0"/>
                </a:lnTo>
                <a:lnTo>
                  <a:pt x="960" y="864"/>
                </a:lnTo>
              </a:path>
            </a:pathLst>
          </a:custGeom>
          <a:noFill/>
          <a:ln w="9525" cap="flat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2956" name="Text Box 12"/>
          <p:cNvSpPr txBox="1">
            <a:spLocks noChangeArrowheads="1"/>
          </p:cNvSpPr>
          <p:nvPr/>
        </p:nvSpPr>
        <p:spPr bwMode="auto">
          <a:xfrm>
            <a:off x="8153401" y="29718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1200</a:t>
            </a:r>
          </a:p>
        </p:txBody>
      </p:sp>
      <p:sp>
        <p:nvSpPr>
          <p:cNvPr id="722957" name="Text Box 13"/>
          <p:cNvSpPr txBox="1">
            <a:spLocks noChangeArrowheads="1"/>
          </p:cNvSpPr>
          <p:nvPr/>
        </p:nvSpPr>
        <p:spPr bwMode="auto">
          <a:xfrm>
            <a:off x="8763001" y="29718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1275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965400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970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731838"/>
            <a:ext cx="7696200" cy="411163"/>
          </a:xfrm>
        </p:spPr>
        <p:txBody>
          <a:bodyPr/>
          <a:lstStyle/>
          <a:p>
            <a:r>
              <a:rPr lang="en-US" dirty="0">
                <a:latin typeface="+mj-lt"/>
              </a:rPr>
              <a:t>FCFS Average Wait Time</a:t>
            </a:r>
          </a:p>
        </p:txBody>
      </p:sp>
      <p:sp>
        <p:nvSpPr>
          <p:cNvPr id="723971" name="Text Box 3"/>
          <p:cNvSpPr txBox="1">
            <a:spLocks noChangeArrowheads="1"/>
          </p:cNvSpPr>
          <p:nvPr/>
        </p:nvSpPr>
        <p:spPr bwMode="auto">
          <a:xfrm>
            <a:off x="2209801" y="2041525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23972" name="Rectangle 4"/>
          <p:cNvSpPr>
            <a:spLocks noChangeArrowheads="1"/>
          </p:cNvSpPr>
          <p:nvPr/>
        </p:nvSpPr>
        <p:spPr bwMode="auto">
          <a:xfrm>
            <a:off x="4267200" y="32766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23973" name="Rectangle 5"/>
          <p:cNvSpPr>
            <a:spLocks noChangeArrowheads="1"/>
          </p:cNvSpPr>
          <p:nvPr/>
        </p:nvSpPr>
        <p:spPr bwMode="auto">
          <a:xfrm>
            <a:off x="5410200" y="3276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23974" name="Rectangle 6"/>
          <p:cNvSpPr>
            <a:spLocks noChangeArrowheads="1"/>
          </p:cNvSpPr>
          <p:nvPr/>
        </p:nvSpPr>
        <p:spPr bwMode="auto">
          <a:xfrm>
            <a:off x="5943600" y="3276600"/>
            <a:ext cx="17526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23975" name="Rectangle 7"/>
          <p:cNvSpPr>
            <a:spLocks noChangeArrowheads="1"/>
          </p:cNvSpPr>
          <p:nvPr/>
        </p:nvSpPr>
        <p:spPr bwMode="auto">
          <a:xfrm>
            <a:off x="7696200" y="3276600"/>
            <a:ext cx="838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23976" name="Rectangle 8"/>
          <p:cNvSpPr>
            <a:spLocks noChangeArrowheads="1"/>
          </p:cNvSpPr>
          <p:nvPr/>
        </p:nvSpPr>
        <p:spPr bwMode="auto">
          <a:xfrm>
            <a:off x="8534400" y="32766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23977" name="Text Box 9"/>
          <p:cNvSpPr txBox="1">
            <a:spLocks noChangeArrowheads="1"/>
          </p:cNvSpPr>
          <p:nvPr/>
        </p:nvSpPr>
        <p:spPr bwMode="auto">
          <a:xfrm>
            <a:off x="1981201" y="4038600"/>
            <a:ext cx="5501827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350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)) = 125+350 = 475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)) = 475+475 = 950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)) = 250+950 = 1200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(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+T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)) = 75+1200 = 1275</a:t>
            </a:r>
          </a:p>
        </p:txBody>
      </p:sp>
      <p:sp>
        <p:nvSpPr>
          <p:cNvPr id="723978" name="Text Box 10"/>
          <p:cNvSpPr txBox="1">
            <a:spLocks noChangeArrowheads="1"/>
          </p:cNvSpPr>
          <p:nvPr/>
        </p:nvSpPr>
        <p:spPr bwMode="auto">
          <a:xfrm>
            <a:off x="7467600" y="4038600"/>
            <a:ext cx="3031792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0</a:t>
            </a:r>
            <a:r>
              <a:rPr lang="en-US" sz="2000" dirty="0"/>
              <a:t>)  = 0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1</a:t>
            </a:r>
            <a:r>
              <a:rPr lang="en-US" sz="2000" dirty="0"/>
              <a:t>)  = </a:t>
            </a:r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0</a:t>
            </a:r>
            <a:r>
              <a:rPr lang="en-US" sz="2000" dirty="0"/>
              <a:t>) = 350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2</a:t>
            </a:r>
            <a:r>
              <a:rPr lang="en-US" sz="2000" dirty="0"/>
              <a:t>)  = </a:t>
            </a:r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1</a:t>
            </a:r>
            <a:r>
              <a:rPr lang="en-US" sz="2000" dirty="0"/>
              <a:t>) = 475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3</a:t>
            </a:r>
            <a:r>
              <a:rPr lang="en-US" sz="2000" dirty="0"/>
              <a:t>)  = </a:t>
            </a:r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2</a:t>
            </a:r>
            <a:r>
              <a:rPr lang="en-US" sz="2000" dirty="0"/>
              <a:t>) = 950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4</a:t>
            </a:r>
            <a:r>
              <a:rPr lang="en-US" sz="2000" dirty="0"/>
              <a:t>)  = </a:t>
            </a:r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3</a:t>
            </a:r>
            <a:r>
              <a:rPr lang="en-US" sz="2000" dirty="0"/>
              <a:t>) = 1200</a:t>
            </a:r>
          </a:p>
        </p:txBody>
      </p:sp>
      <p:sp>
        <p:nvSpPr>
          <p:cNvPr id="723979" name="Text Box 11"/>
          <p:cNvSpPr txBox="1">
            <a:spLocks noChangeArrowheads="1"/>
          </p:cNvSpPr>
          <p:nvPr/>
        </p:nvSpPr>
        <p:spPr bwMode="auto">
          <a:xfrm>
            <a:off x="4038600" y="5867400"/>
            <a:ext cx="575042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err="1">
                <a:solidFill>
                  <a:srgbClr val="FF0000"/>
                </a:solidFill>
              </a:rPr>
              <a:t>W</a:t>
            </a:r>
            <a:r>
              <a:rPr lang="en-US" sz="2000" baseline="-25000" dirty="0" err="1">
                <a:solidFill>
                  <a:srgbClr val="FF0000"/>
                </a:solidFill>
              </a:rPr>
              <a:t>avg</a:t>
            </a:r>
            <a:r>
              <a:rPr lang="en-US" sz="2000" dirty="0">
                <a:solidFill>
                  <a:srgbClr val="FF0000"/>
                </a:solidFill>
              </a:rPr>
              <a:t> = (0+350+475+950+1200)/5 = 2974/5 = 595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23980" name="Text Box 12"/>
          <p:cNvSpPr txBox="1">
            <a:spLocks noChangeArrowheads="1"/>
          </p:cNvSpPr>
          <p:nvPr/>
        </p:nvSpPr>
        <p:spPr bwMode="auto">
          <a:xfrm>
            <a:off x="8763001" y="29718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1275</a:t>
            </a:r>
          </a:p>
        </p:txBody>
      </p:sp>
      <p:sp>
        <p:nvSpPr>
          <p:cNvPr id="723981" name="Text Box 13"/>
          <p:cNvSpPr txBox="1">
            <a:spLocks noChangeArrowheads="1"/>
          </p:cNvSpPr>
          <p:nvPr/>
        </p:nvSpPr>
        <p:spPr bwMode="auto">
          <a:xfrm>
            <a:off x="8229601" y="29718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1200</a:t>
            </a:r>
          </a:p>
        </p:txBody>
      </p:sp>
      <p:sp>
        <p:nvSpPr>
          <p:cNvPr id="723982" name="Text Box 14"/>
          <p:cNvSpPr txBox="1">
            <a:spLocks noChangeArrowheads="1"/>
          </p:cNvSpPr>
          <p:nvPr/>
        </p:nvSpPr>
        <p:spPr bwMode="auto">
          <a:xfrm>
            <a:off x="73914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900</a:t>
            </a:r>
          </a:p>
        </p:txBody>
      </p:sp>
      <p:sp>
        <p:nvSpPr>
          <p:cNvPr id="723983" name="Text Box 15"/>
          <p:cNvSpPr txBox="1">
            <a:spLocks noChangeArrowheads="1"/>
          </p:cNvSpPr>
          <p:nvPr/>
        </p:nvSpPr>
        <p:spPr bwMode="auto">
          <a:xfrm>
            <a:off x="56388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475</a:t>
            </a:r>
          </a:p>
        </p:txBody>
      </p:sp>
      <p:sp>
        <p:nvSpPr>
          <p:cNvPr id="723984" name="Text Box 16"/>
          <p:cNvSpPr txBox="1">
            <a:spLocks noChangeArrowheads="1"/>
          </p:cNvSpPr>
          <p:nvPr/>
        </p:nvSpPr>
        <p:spPr bwMode="auto">
          <a:xfrm>
            <a:off x="50292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350</a:t>
            </a:r>
          </a:p>
        </p:txBody>
      </p:sp>
      <p:sp>
        <p:nvSpPr>
          <p:cNvPr id="723985" name="Text Box 17"/>
          <p:cNvSpPr txBox="1">
            <a:spLocks noChangeArrowheads="1"/>
          </p:cNvSpPr>
          <p:nvPr/>
        </p:nvSpPr>
        <p:spPr bwMode="auto">
          <a:xfrm>
            <a:off x="4114800" y="29718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23989" name="Text Box 21"/>
          <p:cNvSpPr txBox="1">
            <a:spLocks noChangeArrowheads="1"/>
          </p:cNvSpPr>
          <p:nvPr/>
        </p:nvSpPr>
        <p:spPr bwMode="auto">
          <a:xfrm>
            <a:off x="1828801" y="5867400"/>
            <a:ext cx="202491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>
                <a:solidFill>
                  <a:srgbClr val="FF0000"/>
                </a:solidFill>
              </a:rPr>
              <a:t>W</a:t>
            </a:r>
            <a:r>
              <a:rPr lang="en-US" sz="2000" baseline="-25000">
                <a:solidFill>
                  <a:srgbClr val="FF0000"/>
                </a:solidFill>
              </a:rPr>
              <a:t>TRand_avg</a:t>
            </a:r>
            <a:r>
              <a:rPr lang="en-US" sz="2000">
                <a:solidFill>
                  <a:srgbClr val="FF0000"/>
                </a:solidFill>
              </a:rPr>
              <a:t> = 850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7012834-41A2-49E3-8762-B14EE3F5CFB1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7845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970" name="Rectangle 2"/>
          <p:cNvSpPr>
            <a:spLocks noGrp="1" noChangeArrowheads="1"/>
          </p:cNvSpPr>
          <p:nvPr>
            <p:ph type="title"/>
          </p:nvPr>
        </p:nvSpPr>
        <p:spPr>
          <a:xfrm>
            <a:off x="1157514" y="350971"/>
            <a:ext cx="9753600" cy="1595481"/>
          </a:xfrm>
        </p:spPr>
        <p:txBody>
          <a:bodyPr/>
          <a:lstStyle/>
          <a:p>
            <a:r>
              <a:rPr lang="en-NZ" dirty="0">
                <a:solidFill>
                  <a:srgbClr val="FF0000"/>
                </a:solidFill>
              </a:rPr>
              <a:t>Exercise 3 (</a:t>
            </a:r>
            <a:r>
              <a:rPr lang="en-NZ" dirty="0" err="1">
                <a:solidFill>
                  <a:srgbClr val="FF0000"/>
                </a:solidFill>
              </a:rPr>
              <a:t>Plickers</a:t>
            </a:r>
            <a:r>
              <a:rPr lang="en-NZ" dirty="0">
                <a:solidFill>
                  <a:srgbClr val="FF0000"/>
                </a:solidFill>
              </a:rPr>
              <a:t>). </a:t>
            </a:r>
            <a:br>
              <a:rPr lang="en-NZ" dirty="0">
                <a:solidFill>
                  <a:srgbClr val="FF0000"/>
                </a:solidFill>
              </a:rPr>
            </a:br>
            <a:r>
              <a:rPr lang="en-NZ" dirty="0"/>
              <a:t>Which one of the following statements is an advantage of </a:t>
            </a:r>
            <a:r>
              <a:rPr lang="en-US" dirty="0"/>
              <a:t>FCFS?</a:t>
            </a:r>
            <a:endParaRPr lang="en-US" dirty="0">
              <a:latin typeface="+mj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fld id="{97012834-41A2-49E3-8762-B14EE3F5CFB1}" type="slidenum">
              <a:rPr lang="en-US" smtClean="0"/>
              <a:pPr algn="l">
                <a:defRPr/>
              </a:pPr>
              <a:t>18</a:t>
            </a:fld>
            <a:endParaRPr lang="en-US" dirty="0"/>
          </a:p>
        </p:txBody>
      </p:sp>
      <p:sp>
        <p:nvSpPr>
          <p:cNvPr id="22" name="Rectangle 2"/>
          <p:cNvSpPr txBox="1">
            <a:spLocks noChangeArrowheads="1"/>
          </p:cNvSpPr>
          <p:nvPr/>
        </p:nvSpPr>
        <p:spPr bwMode="auto">
          <a:xfrm>
            <a:off x="1524000" y="2268626"/>
            <a:ext cx="9753600" cy="3733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0000FF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742950" indent="-742950" algn="l">
              <a:buFont typeface="+mj-lt"/>
              <a:buAutoNum type="alphaUcPeriod"/>
            </a:pPr>
            <a:r>
              <a:rPr lang="en-US" sz="3600" dirty="0">
                <a:solidFill>
                  <a:schemeClr val="tx1"/>
                </a:solidFill>
                <a:latin typeface="+mn-lt"/>
              </a:rPr>
              <a:t>Easy to implement</a:t>
            </a:r>
          </a:p>
          <a:p>
            <a:pPr marL="742950" indent="-742950" algn="l">
              <a:buFont typeface="+mj-lt"/>
              <a:buAutoNum type="alphaUcPeriod"/>
            </a:pPr>
            <a:endParaRPr lang="en-US" sz="3600" dirty="0">
              <a:solidFill>
                <a:schemeClr val="tx1"/>
              </a:solidFill>
              <a:latin typeface="+mn-lt"/>
            </a:endParaRPr>
          </a:p>
          <a:p>
            <a:pPr marL="742950" indent="-742950" algn="l">
              <a:buFont typeface="+mj-lt"/>
              <a:buAutoNum type="alphaUcPeriod"/>
            </a:pPr>
            <a:r>
              <a:rPr lang="en-US" sz="3600" dirty="0">
                <a:solidFill>
                  <a:schemeClr val="tx1"/>
                </a:solidFill>
                <a:latin typeface="+mn-lt"/>
              </a:rPr>
              <a:t>Consider service time</a:t>
            </a:r>
          </a:p>
          <a:p>
            <a:pPr marL="742950" indent="-742950" algn="l">
              <a:buFont typeface="+mj-lt"/>
              <a:buAutoNum type="alphaUcPeriod"/>
            </a:pPr>
            <a:endParaRPr lang="en-US" sz="3600" dirty="0">
              <a:solidFill>
                <a:schemeClr val="tx1"/>
              </a:solidFill>
              <a:latin typeface="+mn-lt"/>
            </a:endParaRPr>
          </a:p>
          <a:p>
            <a:pPr marL="742950" indent="-742950" algn="l">
              <a:buFont typeface="+mj-lt"/>
              <a:buAutoNum type="alphaUcPeriod"/>
            </a:pPr>
            <a:r>
              <a:rPr lang="en-US" sz="3600" dirty="0">
                <a:solidFill>
                  <a:schemeClr val="tx1"/>
                </a:solidFill>
                <a:latin typeface="+mn-lt"/>
              </a:rPr>
              <a:t>A great performer</a:t>
            </a:r>
          </a:p>
          <a:p>
            <a:pPr marL="742950" indent="-742950" algn="l">
              <a:buFont typeface="+mj-lt"/>
              <a:buAutoNum type="alphaUcPeriod"/>
            </a:pPr>
            <a:endParaRPr lang="en-US" sz="3600" dirty="0">
              <a:solidFill>
                <a:schemeClr val="tx1"/>
              </a:solidFill>
              <a:latin typeface="+mn-lt"/>
            </a:endParaRPr>
          </a:p>
          <a:p>
            <a:pPr marL="742950" indent="-742950" algn="l">
              <a:buFont typeface="+mj-lt"/>
              <a:buAutoNum type="alphaUcPeriod"/>
            </a:pPr>
            <a:r>
              <a:rPr lang="en-US" sz="3600" dirty="0">
                <a:solidFill>
                  <a:schemeClr val="tx1"/>
                </a:solidFill>
                <a:latin typeface="+mn-lt"/>
              </a:rPr>
              <a:t>Reduce average wait time</a:t>
            </a:r>
          </a:p>
        </p:txBody>
      </p:sp>
    </p:spTree>
    <p:extLst>
      <p:ext uri="{BB962C8B-B14F-4D97-AF65-F5344CB8AC3E}">
        <p14:creationId xmlns:p14="http://schemas.microsoft.com/office/powerpoint/2010/main" val="3523503415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018" name="Rectangle 2"/>
          <p:cNvSpPr>
            <a:spLocks noChangeArrowheads="1"/>
          </p:cNvSpPr>
          <p:nvPr/>
        </p:nvSpPr>
        <p:spPr bwMode="auto">
          <a:xfrm>
            <a:off x="304800" y="304800"/>
            <a:ext cx="11353800" cy="2554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eaLnBrk="0" hangingPunct="0"/>
            <a:r>
              <a:rPr lang="en-NZ" sz="3200" dirty="0">
                <a:solidFill>
                  <a:srgbClr val="FF0000"/>
                </a:solidFill>
                <a:latin typeface="+mn-lt"/>
              </a:rPr>
              <a:t>Exercise 3 (</a:t>
            </a:r>
            <a:r>
              <a:rPr lang="en-NZ" sz="3200" dirty="0" err="1">
                <a:solidFill>
                  <a:srgbClr val="FF0000"/>
                </a:solidFill>
                <a:latin typeface="+mn-lt"/>
              </a:rPr>
              <a:t>Plickers</a:t>
            </a:r>
            <a:r>
              <a:rPr lang="en-NZ" sz="3200" dirty="0">
                <a:solidFill>
                  <a:srgbClr val="FF0000"/>
                </a:solidFill>
                <a:latin typeface="+mn-lt"/>
              </a:rPr>
              <a:t>).</a:t>
            </a:r>
            <a:r>
              <a:rPr lang="en-US" sz="3200" dirty="0">
                <a:solidFill>
                  <a:srgbClr val="0000FF"/>
                </a:solidFill>
                <a:latin typeface="+mn-lt"/>
              </a:rPr>
              <a:t> </a:t>
            </a:r>
            <a:r>
              <a:rPr lang="en-US" sz="3200" dirty="0">
                <a:latin typeface="+mn-lt"/>
              </a:rPr>
              <a:t>The shortest job next scheduling algorithm schedules the following five jobs. </a:t>
            </a:r>
          </a:p>
          <a:p>
            <a:pPr eaLnBrk="0" hangingPunct="0"/>
            <a:r>
              <a:rPr lang="en-US" sz="2800" dirty="0">
                <a:latin typeface="+mn-lt"/>
              </a:rPr>
              <a:t>	(3.1) What is the average turn around time? </a:t>
            </a:r>
          </a:p>
          <a:p>
            <a:pPr eaLnBrk="0" hangingPunct="0"/>
            <a:r>
              <a:rPr lang="en-US" sz="2800" dirty="0">
                <a:latin typeface="+mn-lt"/>
              </a:rPr>
              <a:t>		A.  315		B. 600		C. 560		D. 480</a:t>
            </a:r>
          </a:p>
          <a:p>
            <a:r>
              <a:rPr lang="en-US" sz="2800" dirty="0">
                <a:latin typeface="+mn-lt"/>
              </a:rPr>
              <a:t>	(3.2) What is the average waiting time?</a:t>
            </a:r>
          </a:p>
          <a:p>
            <a:r>
              <a:rPr lang="en-US" sz="2800" dirty="0">
                <a:latin typeface="+mn-lt"/>
              </a:rPr>
              <a:t>		A.  285		B. 320		C. 410		D. 305</a:t>
            </a:r>
          </a:p>
        </p:txBody>
      </p:sp>
      <p:sp>
        <p:nvSpPr>
          <p:cNvPr id="726019" name="Text Box 3"/>
          <p:cNvSpPr txBox="1">
            <a:spLocks noChangeArrowheads="1"/>
          </p:cNvSpPr>
          <p:nvPr/>
        </p:nvSpPr>
        <p:spPr bwMode="auto">
          <a:xfrm>
            <a:off x="2203451" y="32004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err="1"/>
              <a:t>i</a:t>
            </a:r>
            <a:r>
              <a:rPr lang="en-US" sz="2000" dirty="0"/>
              <a:t>    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i</a:t>
            </a:r>
            <a:r>
              <a:rPr lang="en-US" sz="2000" dirty="0"/>
              <a:t>)</a:t>
            </a:r>
          </a:p>
          <a:p>
            <a:pPr eaLnBrk="0" hangingPunct="0"/>
            <a:r>
              <a:rPr lang="en-US" sz="2000" dirty="0"/>
              <a:t>0    350</a:t>
            </a:r>
          </a:p>
          <a:p>
            <a:pPr eaLnBrk="0" hangingPunct="0"/>
            <a:r>
              <a:rPr lang="en-US" sz="2000" dirty="0"/>
              <a:t>1    125</a:t>
            </a:r>
          </a:p>
          <a:p>
            <a:pPr eaLnBrk="0" hangingPunct="0"/>
            <a:r>
              <a:rPr lang="en-US" sz="2000" dirty="0"/>
              <a:t>2    475</a:t>
            </a:r>
          </a:p>
          <a:p>
            <a:pPr eaLnBrk="0" hangingPunct="0"/>
            <a:r>
              <a:rPr lang="en-US" sz="2000" dirty="0"/>
              <a:t>3    250</a:t>
            </a:r>
          </a:p>
          <a:p>
            <a:pPr eaLnBrk="0" hangingPunct="0"/>
            <a:r>
              <a:rPr lang="en-US" sz="2000" dirty="0"/>
              <a:t>4      75</a:t>
            </a:r>
            <a:endParaRPr lang="en-US" dirty="0"/>
          </a:p>
        </p:txBody>
      </p:sp>
      <p:sp>
        <p:nvSpPr>
          <p:cNvPr id="726020" name="Rectangle 4"/>
          <p:cNvSpPr>
            <a:spLocks noChangeArrowheads="1"/>
          </p:cNvSpPr>
          <p:nvPr/>
        </p:nvSpPr>
        <p:spPr bwMode="auto">
          <a:xfrm>
            <a:off x="4260850" y="51054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26021" name="Text Box 5"/>
          <p:cNvSpPr txBox="1">
            <a:spLocks noChangeArrowheads="1"/>
          </p:cNvSpPr>
          <p:nvPr/>
        </p:nvSpPr>
        <p:spPr bwMode="auto">
          <a:xfrm>
            <a:off x="1746250" y="4044950"/>
            <a:ext cx="2550698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 dirty="0"/>
          </a:p>
          <a:p>
            <a:pPr eaLnBrk="0" hangingPunct="0"/>
            <a:endParaRPr lang="en-US" sz="2000" dirty="0"/>
          </a:p>
          <a:p>
            <a:pPr eaLnBrk="0" hangingPunct="0"/>
            <a:endParaRPr lang="en-US" sz="2000" dirty="0"/>
          </a:p>
          <a:p>
            <a:pPr eaLnBrk="0" hangingPunct="0"/>
            <a:endParaRPr lang="en-US" sz="2000" dirty="0"/>
          </a:p>
          <a:p>
            <a:pPr eaLnBrk="0" hangingPunct="0"/>
            <a:endParaRPr lang="en-US" sz="2000" dirty="0"/>
          </a:p>
          <a:p>
            <a:pPr eaLnBrk="0" hangingPunct="0"/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4</a:t>
            </a:r>
            <a:r>
              <a:rPr lang="en-US" sz="2000" dirty="0"/>
              <a:t>) = 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4</a:t>
            </a:r>
            <a:r>
              <a:rPr lang="en-US" sz="2000" dirty="0"/>
              <a:t>) = 75</a:t>
            </a:r>
          </a:p>
        </p:txBody>
      </p:sp>
      <p:sp>
        <p:nvSpPr>
          <p:cNvPr id="726022" name="Text Box 6"/>
          <p:cNvSpPr txBox="1">
            <a:spLocks noChangeArrowheads="1"/>
          </p:cNvSpPr>
          <p:nvPr/>
        </p:nvSpPr>
        <p:spPr bwMode="auto">
          <a:xfrm>
            <a:off x="9082089" y="4038600"/>
            <a:ext cx="126669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0</a:t>
            </a:r>
          </a:p>
        </p:txBody>
      </p:sp>
      <p:sp>
        <p:nvSpPr>
          <p:cNvPr id="726023" name="Text Box 7"/>
          <p:cNvSpPr txBox="1">
            <a:spLocks noChangeArrowheads="1"/>
          </p:cNvSpPr>
          <p:nvPr/>
        </p:nvSpPr>
        <p:spPr bwMode="auto">
          <a:xfrm>
            <a:off x="4413250" y="4800600"/>
            <a:ext cx="4411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75</a:t>
            </a:r>
          </a:p>
        </p:txBody>
      </p:sp>
      <p:sp>
        <p:nvSpPr>
          <p:cNvPr id="726024" name="Text Box 8"/>
          <p:cNvSpPr txBox="1">
            <a:spLocks noChangeArrowheads="1"/>
          </p:cNvSpPr>
          <p:nvPr/>
        </p:nvSpPr>
        <p:spPr bwMode="auto">
          <a:xfrm>
            <a:off x="4108450" y="4800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26025" name="Freeform 9"/>
          <p:cNvSpPr>
            <a:spLocks/>
          </p:cNvSpPr>
          <p:nvPr/>
        </p:nvSpPr>
        <p:spPr bwMode="auto">
          <a:xfrm>
            <a:off x="3276600" y="4876800"/>
            <a:ext cx="1143000" cy="228600"/>
          </a:xfrm>
          <a:custGeom>
            <a:avLst/>
            <a:gdLst>
              <a:gd name="T0" fmla="*/ 0 w 2976"/>
              <a:gd name="T1" fmla="*/ 0 h 528"/>
              <a:gd name="T2" fmla="*/ 2976 w 2976"/>
              <a:gd name="T3" fmla="*/ 0 h 528"/>
              <a:gd name="T4" fmla="*/ 2976 w 2976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76" h="528">
                <a:moveTo>
                  <a:pt x="0" y="0"/>
                </a:moveTo>
                <a:lnTo>
                  <a:pt x="2976" y="0"/>
                </a:lnTo>
                <a:lnTo>
                  <a:pt x="2976" y="528"/>
                </a:lnTo>
              </a:path>
            </a:pathLst>
          </a:custGeom>
          <a:noFill/>
          <a:ln w="9525" cap="flat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69511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81001"/>
            <a:ext cx="10591800" cy="1066800"/>
          </a:xfrm>
        </p:spPr>
        <p:txBody>
          <a:bodyPr/>
          <a:lstStyle/>
          <a:p>
            <a:r>
              <a:rPr lang="en-NZ">
                <a:solidFill>
                  <a:srgbClr val="FF0000"/>
                </a:solidFill>
                <a:latin typeface="+mj-lt"/>
              </a:rPr>
              <a:t>Exercise 1 (</a:t>
            </a:r>
            <a:r>
              <a:rPr lang="en-NZ" dirty="0" err="1">
                <a:solidFill>
                  <a:srgbClr val="FF0000"/>
                </a:solidFill>
                <a:latin typeface="+mj-lt"/>
              </a:rPr>
              <a:t>Plickers</a:t>
            </a:r>
            <a:r>
              <a:rPr lang="en-NZ" dirty="0">
                <a:solidFill>
                  <a:srgbClr val="FF0000"/>
                </a:solidFill>
                <a:latin typeface="+mj-lt"/>
              </a:rPr>
              <a:t>).</a:t>
            </a:r>
            <a:r>
              <a:rPr lang="en-NZ" dirty="0">
                <a:latin typeface="+mj-lt"/>
              </a:rPr>
              <a:t> Processor Scheduling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524001"/>
            <a:ext cx="10744200" cy="38861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The system objectives of processor scheduling </a:t>
            </a:r>
            <a:r>
              <a:rPr lang="en-NZ" sz="2800" dirty="0"/>
              <a:t>include the following ones </a:t>
            </a:r>
            <a:r>
              <a:rPr lang="en-NZ" sz="2800" u="sng" dirty="0"/>
              <a:t>except</a:t>
            </a:r>
            <a:r>
              <a:rPr lang="en-NZ" sz="2800" dirty="0"/>
              <a:t>:</a:t>
            </a:r>
          </a:p>
          <a:p>
            <a:endParaRPr lang="en-NZ" sz="2800" dirty="0"/>
          </a:p>
          <a:p>
            <a:endParaRPr lang="en-NZ" sz="2800" dirty="0"/>
          </a:p>
          <a:p>
            <a:endParaRPr lang="en-NZ" sz="2800" dirty="0"/>
          </a:p>
          <a:p>
            <a:endParaRPr lang="en-NZ" sz="2800" dirty="0"/>
          </a:p>
          <a:p>
            <a:endParaRPr lang="en-NZ" sz="2800" dirty="0"/>
          </a:p>
          <a:p>
            <a:r>
              <a:rPr lang="en-NZ" sz="2800" dirty="0"/>
              <a:t>Broken down into three separate functions:</a:t>
            </a:r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3051810" y="368427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62200" y="2553678"/>
            <a:ext cx="7848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NZ" sz="2800" dirty="0">
                <a:latin typeface="+mn-lt"/>
              </a:rPr>
              <a:t>Reduce response time, </a:t>
            </a:r>
          </a:p>
          <a:p>
            <a:pPr marL="514350" indent="-514350">
              <a:buFont typeface="+mj-lt"/>
              <a:buAutoNum type="alphaUcPeriod"/>
            </a:pPr>
            <a:r>
              <a:rPr lang="en-NZ" sz="2800" dirty="0">
                <a:latin typeface="+mn-lt"/>
              </a:rPr>
              <a:t>Improve throughput</a:t>
            </a:r>
          </a:p>
          <a:p>
            <a:pPr marL="514350" indent="-514350">
              <a:buFont typeface="+mj-lt"/>
              <a:buAutoNum type="alphaUcPeriod"/>
            </a:pPr>
            <a:r>
              <a:rPr lang="en-NZ" sz="2800" dirty="0">
                <a:latin typeface="+mn-lt"/>
              </a:rPr>
              <a:t>Minimize context switch overhead</a:t>
            </a:r>
          </a:p>
          <a:p>
            <a:pPr marL="514350" indent="-514350">
              <a:buFont typeface="+mj-lt"/>
              <a:buAutoNum type="alphaUcPeriod"/>
            </a:pPr>
            <a:r>
              <a:rPr lang="en-NZ" sz="2800" dirty="0">
                <a:latin typeface="+mn-lt"/>
              </a:rPr>
              <a:t>Optimize processor efficiency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367C90-D8D8-4A11-9BC3-E7451ACC5EB2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68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42" name="Rectangle 2"/>
          <p:cNvSpPr>
            <a:spLocks noChangeArrowheads="1"/>
          </p:cNvSpPr>
          <p:nvPr/>
        </p:nvSpPr>
        <p:spPr bwMode="auto">
          <a:xfrm>
            <a:off x="220345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0" hangingPunct="0"/>
            <a:r>
              <a:rPr lang="en-US" sz="4400" dirty="0">
                <a:solidFill>
                  <a:srgbClr val="0000FF"/>
                </a:solidFill>
                <a:latin typeface="+mj-lt"/>
              </a:rPr>
              <a:t>Shortest Job Next</a:t>
            </a:r>
          </a:p>
        </p:txBody>
      </p:sp>
      <p:sp>
        <p:nvSpPr>
          <p:cNvPr id="727043" name="Text Box 3"/>
          <p:cNvSpPr txBox="1">
            <a:spLocks noChangeArrowheads="1"/>
          </p:cNvSpPr>
          <p:nvPr/>
        </p:nvSpPr>
        <p:spPr bwMode="auto">
          <a:xfrm>
            <a:off x="220345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27044" name="Rectangle 4"/>
          <p:cNvSpPr>
            <a:spLocks noChangeArrowheads="1"/>
          </p:cNvSpPr>
          <p:nvPr/>
        </p:nvSpPr>
        <p:spPr bwMode="auto">
          <a:xfrm>
            <a:off x="4641850" y="3276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27045" name="Rectangle 5"/>
          <p:cNvSpPr>
            <a:spLocks noChangeArrowheads="1"/>
          </p:cNvSpPr>
          <p:nvPr/>
        </p:nvSpPr>
        <p:spPr bwMode="auto">
          <a:xfrm>
            <a:off x="4260850" y="32766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27046" name="Text Box 6"/>
          <p:cNvSpPr txBox="1">
            <a:spLocks noChangeArrowheads="1"/>
          </p:cNvSpPr>
          <p:nvPr/>
        </p:nvSpPr>
        <p:spPr bwMode="auto">
          <a:xfrm>
            <a:off x="1746251" y="4044950"/>
            <a:ext cx="4514377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125+75 = 200</a:t>
            </a:r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75</a:t>
            </a:r>
          </a:p>
        </p:txBody>
      </p:sp>
      <p:sp>
        <p:nvSpPr>
          <p:cNvPr id="727047" name="Text Box 7"/>
          <p:cNvSpPr txBox="1">
            <a:spLocks noChangeArrowheads="1"/>
          </p:cNvSpPr>
          <p:nvPr/>
        </p:nvSpPr>
        <p:spPr bwMode="auto">
          <a:xfrm>
            <a:off x="9082088" y="4038600"/>
            <a:ext cx="140936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75</a:t>
            </a:r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0</a:t>
            </a:r>
          </a:p>
        </p:txBody>
      </p:sp>
      <p:sp>
        <p:nvSpPr>
          <p:cNvPr id="727048" name="Text Box 8"/>
          <p:cNvSpPr txBox="1">
            <a:spLocks noChangeArrowheads="1"/>
          </p:cNvSpPr>
          <p:nvPr/>
        </p:nvSpPr>
        <p:spPr bwMode="auto">
          <a:xfrm>
            <a:off x="494665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27049" name="Text Box 9"/>
          <p:cNvSpPr txBox="1">
            <a:spLocks noChangeArrowheads="1"/>
          </p:cNvSpPr>
          <p:nvPr/>
        </p:nvSpPr>
        <p:spPr bwMode="auto">
          <a:xfrm>
            <a:off x="4413250" y="2971800"/>
            <a:ext cx="4411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75</a:t>
            </a:r>
          </a:p>
        </p:txBody>
      </p:sp>
      <p:sp>
        <p:nvSpPr>
          <p:cNvPr id="727050" name="Text Box 10"/>
          <p:cNvSpPr txBox="1">
            <a:spLocks noChangeArrowheads="1"/>
          </p:cNvSpPr>
          <p:nvPr/>
        </p:nvSpPr>
        <p:spPr bwMode="auto">
          <a:xfrm>
            <a:off x="4108450" y="29718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27051" name="Freeform 11"/>
          <p:cNvSpPr>
            <a:spLocks/>
          </p:cNvSpPr>
          <p:nvPr/>
        </p:nvSpPr>
        <p:spPr bwMode="auto">
          <a:xfrm>
            <a:off x="3276600" y="2209800"/>
            <a:ext cx="1600200" cy="1066800"/>
          </a:xfrm>
          <a:custGeom>
            <a:avLst/>
            <a:gdLst>
              <a:gd name="T0" fmla="*/ 0 w 2976"/>
              <a:gd name="T1" fmla="*/ 0 h 528"/>
              <a:gd name="T2" fmla="*/ 2976 w 2976"/>
              <a:gd name="T3" fmla="*/ 0 h 528"/>
              <a:gd name="T4" fmla="*/ 2976 w 2976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76" h="528">
                <a:moveTo>
                  <a:pt x="0" y="0"/>
                </a:moveTo>
                <a:lnTo>
                  <a:pt x="2976" y="0"/>
                </a:lnTo>
                <a:lnTo>
                  <a:pt x="2976" y="528"/>
                </a:lnTo>
              </a:path>
            </a:pathLst>
          </a:custGeom>
          <a:noFill/>
          <a:ln w="9525" cap="flat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66971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066" name="Rectangle 2"/>
          <p:cNvSpPr>
            <a:spLocks noChangeArrowheads="1"/>
          </p:cNvSpPr>
          <p:nvPr/>
        </p:nvSpPr>
        <p:spPr bwMode="auto">
          <a:xfrm>
            <a:off x="220345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Shortest Job Next</a:t>
            </a:r>
          </a:p>
        </p:txBody>
      </p:sp>
      <p:sp>
        <p:nvSpPr>
          <p:cNvPr id="728067" name="Text Box 3"/>
          <p:cNvSpPr txBox="1">
            <a:spLocks noChangeArrowheads="1"/>
          </p:cNvSpPr>
          <p:nvPr/>
        </p:nvSpPr>
        <p:spPr bwMode="auto">
          <a:xfrm>
            <a:off x="220345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28068" name="Rectangle 4"/>
          <p:cNvSpPr>
            <a:spLocks noChangeArrowheads="1"/>
          </p:cNvSpPr>
          <p:nvPr/>
        </p:nvSpPr>
        <p:spPr bwMode="auto">
          <a:xfrm>
            <a:off x="4641850" y="3276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28069" name="Rectangle 5"/>
          <p:cNvSpPr>
            <a:spLocks noChangeArrowheads="1"/>
          </p:cNvSpPr>
          <p:nvPr/>
        </p:nvSpPr>
        <p:spPr bwMode="auto">
          <a:xfrm>
            <a:off x="5175250" y="3276600"/>
            <a:ext cx="838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28070" name="Rectangle 6"/>
          <p:cNvSpPr>
            <a:spLocks noChangeArrowheads="1"/>
          </p:cNvSpPr>
          <p:nvPr/>
        </p:nvSpPr>
        <p:spPr bwMode="auto">
          <a:xfrm>
            <a:off x="4260850" y="32766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28071" name="Text Box 7"/>
          <p:cNvSpPr txBox="1">
            <a:spLocks noChangeArrowheads="1"/>
          </p:cNvSpPr>
          <p:nvPr/>
        </p:nvSpPr>
        <p:spPr bwMode="auto">
          <a:xfrm>
            <a:off x="1746250" y="4044950"/>
            <a:ext cx="575991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125+75 = 200</a:t>
            </a:r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250+125+75 = 450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75</a:t>
            </a:r>
          </a:p>
        </p:txBody>
      </p:sp>
      <p:sp>
        <p:nvSpPr>
          <p:cNvPr id="728072" name="Text Box 8"/>
          <p:cNvSpPr txBox="1">
            <a:spLocks noChangeArrowheads="1"/>
          </p:cNvSpPr>
          <p:nvPr/>
        </p:nvSpPr>
        <p:spPr bwMode="auto">
          <a:xfrm>
            <a:off x="9082088" y="4038600"/>
            <a:ext cx="1552028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75</a:t>
            </a:r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200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0</a:t>
            </a:r>
          </a:p>
        </p:txBody>
      </p:sp>
      <p:sp>
        <p:nvSpPr>
          <p:cNvPr id="728073" name="Text Box 9"/>
          <p:cNvSpPr txBox="1">
            <a:spLocks noChangeArrowheads="1"/>
          </p:cNvSpPr>
          <p:nvPr/>
        </p:nvSpPr>
        <p:spPr bwMode="auto">
          <a:xfrm>
            <a:off x="578485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450</a:t>
            </a:r>
          </a:p>
        </p:txBody>
      </p:sp>
      <p:sp>
        <p:nvSpPr>
          <p:cNvPr id="728074" name="Text Box 10"/>
          <p:cNvSpPr txBox="1">
            <a:spLocks noChangeArrowheads="1"/>
          </p:cNvSpPr>
          <p:nvPr/>
        </p:nvSpPr>
        <p:spPr bwMode="auto">
          <a:xfrm>
            <a:off x="494665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28075" name="Text Box 11"/>
          <p:cNvSpPr txBox="1">
            <a:spLocks noChangeArrowheads="1"/>
          </p:cNvSpPr>
          <p:nvPr/>
        </p:nvSpPr>
        <p:spPr bwMode="auto">
          <a:xfrm>
            <a:off x="4413250" y="2971800"/>
            <a:ext cx="4411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75</a:t>
            </a:r>
          </a:p>
        </p:txBody>
      </p:sp>
      <p:sp>
        <p:nvSpPr>
          <p:cNvPr id="728076" name="Text Box 12"/>
          <p:cNvSpPr txBox="1">
            <a:spLocks noChangeArrowheads="1"/>
          </p:cNvSpPr>
          <p:nvPr/>
        </p:nvSpPr>
        <p:spPr bwMode="auto">
          <a:xfrm>
            <a:off x="4108450" y="29718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28077" name="Freeform 13"/>
          <p:cNvSpPr>
            <a:spLocks/>
          </p:cNvSpPr>
          <p:nvPr/>
        </p:nvSpPr>
        <p:spPr bwMode="auto">
          <a:xfrm>
            <a:off x="3276600" y="2743200"/>
            <a:ext cx="2286000" cy="533400"/>
          </a:xfrm>
          <a:custGeom>
            <a:avLst/>
            <a:gdLst>
              <a:gd name="T0" fmla="*/ 0 w 2976"/>
              <a:gd name="T1" fmla="*/ 0 h 528"/>
              <a:gd name="T2" fmla="*/ 2976 w 2976"/>
              <a:gd name="T3" fmla="*/ 0 h 528"/>
              <a:gd name="T4" fmla="*/ 2976 w 2976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76" h="528">
                <a:moveTo>
                  <a:pt x="0" y="0"/>
                </a:moveTo>
                <a:lnTo>
                  <a:pt x="2976" y="0"/>
                </a:lnTo>
                <a:lnTo>
                  <a:pt x="2976" y="528"/>
                </a:lnTo>
              </a:path>
            </a:pathLst>
          </a:custGeom>
          <a:noFill/>
          <a:ln w="9525" cap="flat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719606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090" name="Rectangle 2"/>
          <p:cNvSpPr>
            <a:spLocks noChangeArrowheads="1"/>
          </p:cNvSpPr>
          <p:nvPr/>
        </p:nvSpPr>
        <p:spPr bwMode="auto">
          <a:xfrm>
            <a:off x="220345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Shortest Job Next</a:t>
            </a:r>
          </a:p>
        </p:txBody>
      </p:sp>
      <p:sp>
        <p:nvSpPr>
          <p:cNvPr id="729091" name="Text Box 3"/>
          <p:cNvSpPr txBox="1">
            <a:spLocks noChangeArrowheads="1"/>
          </p:cNvSpPr>
          <p:nvPr/>
        </p:nvSpPr>
        <p:spPr bwMode="auto">
          <a:xfrm>
            <a:off x="220345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29092" name="Rectangle 4"/>
          <p:cNvSpPr>
            <a:spLocks noChangeArrowheads="1"/>
          </p:cNvSpPr>
          <p:nvPr/>
        </p:nvSpPr>
        <p:spPr bwMode="auto">
          <a:xfrm>
            <a:off x="6013450" y="32766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29093" name="Rectangle 5"/>
          <p:cNvSpPr>
            <a:spLocks noChangeArrowheads="1"/>
          </p:cNvSpPr>
          <p:nvPr/>
        </p:nvSpPr>
        <p:spPr bwMode="auto">
          <a:xfrm>
            <a:off x="4641850" y="3276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29094" name="Rectangle 6"/>
          <p:cNvSpPr>
            <a:spLocks noChangeArrowheads="1"/>
          </p:cNvSpPr>
          <p:nvPr/>
        </p:nvSpPr>
        <p:spPr bwMode="auto">
          <a:xfrm>
            <a:off x="5175250" y="3276600"/>
            <a:ext cx="838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29095" name="Rectangle 7"/>
          <p:cNvSpPr>
            <a:spLocks noChangeArrowheads="1"/>
          </p:cNvSpPr>
          <p:nvPr/>
        </p:nvSpPr>
        <p:spPr bwMode="auto">
          <a:xfrm>
            <a:off x="4260850" y="32766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29096" name="Text Box 8"/>
          <p:cNvSpPr txBox="1">
            <a:spLocks noChangeArrowheads="1"/>
          </p:cNvSpPr>
          <p:nvPr/>
        </p:nvSpPr>
        <p:spPr bwMode="auto">
          <a:xfrm>
            <a:off x="1746250" y="4038600"/>
            <a:ext cx="700544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350+250+125+75 = 800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125+75 = 200</a:t>
            </a:r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250+125+75 = 450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75</a:t>
            </a:r>
          </a:p>
        </p:txBody>
      </p:sp>
      <p:sp>
        <p:nvSpPr>
          <p:cNvPr id="729097" name="Text Box 9"/>
          <p:cNvSpPr txBox="1">
            <a:spLocks noChangeArrowheads="1"/>
          </p:cNvSpPr>
          <p:nvPr/>
        </p:nvSpPr>
        <p:spPr bwMode="auto">
          <a:xfrm>
            <a:off x="9082088" y="4038600"/>
            <a:ext cx="1552028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450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75</a:t>
            </a:r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200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0</a:t>
            </a:r>
          </a:p>
        </p:txBody>
      </p:sp>
      <p:sp>
        <p:nvSpPr>
          <p:cNvPr id="729098" name="Text Box 10"/>
          <p:cNvSpPr txBox="1">
            <a:spLocks noChangeArrowheads="1"/>
          </p:cNvSpPr>
          <p:nvPr/>
        </p:nvSpPr>
        <p:spPr bwMode="auto">
          <a:xfrm>
            <a:off x="685165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800</a:t>
            </a:r>
          </a:p>
        </p:txBody>
      </p:sp>
      <p:sp>
        <p:nvSpPr>
          <p:cNvPr id="729099" name="Text Box 11"/>
          <p:cNvSpPr txBox="1">
            <a:spLocks noChangeArrowheads="1"/>
          </p:cNvSpPr>
          <p:nvPr/>
        </p:nvSpPr>
        <p:spPr bwMode="auto">
          <a:xfrm>
            <a:off x="578485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450</a:t>
            </a:r>
          </a:p>
        </p:txBody>
      </p:sp>
      <p:sp>
        <p:nvSpPr>
          <p:cNvPr id="729100" name="Text Box 12"/>
          <p:cNvSpPr txBox="1">
            <a:spLocks noChangeArrowheads="1"/>
          </p:cNvSpPr>
          <p:nvPr/>
        </p:nvSpPr>
        <p:spPr bwMode="auto">
          <a:xfrm>
            <a:off x="494665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29101" name="Text Box 13"/>
          <p:cNvSpPr txBox="1">
            <a:spLocks noChangeArrowheads="1"/>
          </p:cNvSpPr>
          <p:nvPr/>
        </p:nvSpPr>
        <p:spPr bwMode="auto">
          <a:xfrm>
            <a:off x="4413250" y="2971800"/>
            <a:ext cx="4411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75</a:t>
            </a:r>
          </a:p>
        </p:txBody>
      </p:sp>
      <p:sp>
        <p:nvSpPr>
          <p:cNvPr id="729102" name="Text Box 14"/>
          <p:cNvSpPr txBox="1">
            <a:spLocks noChangeArrowheads="1"/>
          </p:cNvSpPr>
          <p:nvPr/>
        </p:nvSpPr>
        <p:spPr bwMode="auto">
          <a:xfrm>
            <a:off x="4108450" y="29718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29103" name="Freeform 15"/>
          <p:cNvSpPr>
            <a:spLocks/>
          </p:cNvSpPr>
          <p:nvPr/>
        </p:nvSpPr>
        <p:spPr bwMode="auto">
          <a:xfrm>
            <a:off x="3276600" y="1905000"/>
            <a:ext cx="3200400" cy="1371600"/>
          </a:xfrm>
          <a:custGeom>
            <a:avLst/>
            <a:gdLst>
              <a:gd name="T0" fmla="*/ 0 w 2976"/>
              <a:gd name="T1" fmla="*/ 0 h 528"/>
              <a:gd name="T2" fmla="*/ 2976 w 2976"/>
              <a:gd name="T3" fmla="*/ 0 h 528"/>
              <a:gd name="T4" fmla="*/ 2976 w 2976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76" h="528">
                <a:moveTo>
                  <a:pt x="0" y="0"/>
                </a:moveTo>
                <a:lnTo>
                  <a:pt x="2976" y="0"/>
                </a:lnTo>
                <a:lnTo>
                  <a:pt x="2976" y="528"/>
                </a:lnTo>
              </a:path>
            </a:pathLst>
          </a:custGeom>
          <a:noFill/>
          <a:ln w="9525" cap="flat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536607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114" name="Rectangle 2"/>
          <p:cNvSpPr>
            <a:spLocks noChangeArrowheads="1"/>
          </p:cNvSpPr>
          <p:nvPr/>
        </p:nvSpPr>
        <p:spPr bwMode="auto">
          <a:xfrm>
            <a:off x="220345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Shortest Job Next</a:t>
            </a:r>
          </a:p>
        </p:txBody>
      </p:sp>
      <p:sp>
        <p:nvSpPr>
          <p:cNvPr id="730115" name="Text Box 3"/>
          <p:cNvSpPr txBox="1">
            <a:spLocks noChangeArrowheads="1"/>
          </p:cNvSpPr>
          <p:nvPr/>
        </p:nvSpPr>
        <p:spPr bwMode="auto">
          <a:xfrm>
            <a:off x="220345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30116" name="Rectangle 4"/>
          <p:cNvSpPr>
            <a:spLocks noChangeArrowheads="1"/>
          </p:cNvSpPr>
          <p:nvPr/>
        </p:nvSpPr>
        <p:spPr bwMode="auto">
          <a:xfrm>
            <a:off x="6013450" y="32766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30117" name="Rectangle 5"/>
          <p:cNvSpPr>
            <a:spLocks noChangeArrowheads="1"/>
          </p:cNvSpPr>
          <p:nvPr/>
        </p:nvSpPr>
        <p:spPr bwMode="auto">
          <a:xfrm>
            <a:off x="4641850" y="3276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30118" name="Rectangle 6"/>
          <p:cNvSpPr>
            <a:spLocks noChangeArrowheads="1"/>
          </p:cNvSpPr>
          <p:nvPr/>
        </p:nvSpPr>
        <p:spPr bwMode="auto">
          <a:xfrm>
            <a:off x="7156450" y="3276600"/>
            <a:ext cx="17526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30119" name="Rectangle 7"/>
          <p:cNvSpPr>
            <a:spLocks noChangeArrowheads="1"/>
          </p:cNvSpPr>
          <p:nvPr/>
        </p:nvSpPr>
        <p:spPr bwMode="auto">
          <a:xfrm>
            <a:off x="5175250" y="3276600"/>
            <a:ext cx="838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30120" name="Rectangle 8"/>
          <p:cNvSpPr>
            <a:spLocks noChangeArrowheads="1"/>
          </p:cNvSpPr>
          <p:nvPr/>
        </p:nvSpPr>
        <p:spPr bwMode="auto">
          <a:xfrm>
            <a:off x="4260850" y="32766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30121" name="Text Box 9"/>
          <p:cNvSpPr txBox="1">
            <a:spLocks noChangeArrowheads="1"/>
          </p:cNvSpPr>
          <p:nvPr/>
        </p:nvSpPr>
        <p:spPr bwMode="auto">
          <a:xfrm>
            <a:off x="1746251" y="4038600"/>
            <a:ext cx="7532831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350+250+125+75 = 800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125+75 = 200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475+350+250+125+75</a:t>
            </a:r>
          </a:p>
          <a:p>
            <a:pPr eaLnBrk="0" hangingPunct="0"/>
            <a:r>
              <a:rPr lang="en-US" sz="2000"/>
              <a:t>               = 1275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250+125+75 = 450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75</a:t>
            </a:r>
          </a:p>
        </p:txBody>
      </p:sp>
      <p:sp>
        <p:nvSpPr>
          <p:cNvPr id="730122" name="Text Box 10"/>
          <p:cNvSpPr txBox="1">
            <a:spLocks noChangeArrowheads="1"/>
          </p:cNvSpPr>
          <p:nvPr/>
        </p:nvSpPr>
        <p:spPr bwMode="auto">
          <a:xfrm>
            <a:off x="9082088" y="4038600"/>
            <a:ext cx="1552028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450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75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800</a:t>
            </a:r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200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0</a:t>
            </a:r>
          </a:p>
        </p:txBody>
      </p:sp>
      <p:sp>
        <p:nvSpPr>
          <p:cNvPr id="730123" name="Text Box 11"/>
          <p:cNvSpPr txBox="1">
            <a:spLocks noChangeArrowheads="1"/>
          </p:cNvSpPr>
          <p:nvPr/>
        </p:nvSpPr>
        <p:spPr bwMode="auto">
          <a:xfrm>
            <a:off x="8756651" y="29718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1275</a:t>
            </a:r>
          </a:p>
        </p:txBody>
      </p:sp>
      <p:sp>
        <p:nvSpPr>
          <p:cNvPr id="730124" name="Text Box 12"/>
          <p:cNvSpPr txBox="1">
            <a:spLocks noChangeArrowheads="1"/>
          </p:cNvSpPr>
          <p:nvPr/>
        </p:nvSpPr>
        <p:spPr bwMode="auto">
          <a:xfrm>
            <a:off x="685165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800</a:t>
            </a:r>
          </a:p>
        </p:txBody>
      </p:sp>
      <p:sp>
        <p:nvSpPr>
          <p:cNvPr id="730125" name="Text Box 13"/>
          <p:cNvSpPr txBox="1">
            <a:spLocks noChangeArrowheads="1"/>
          </p:cNvSpPr>
          <p:nvPr/>
        </p:nvSpPr>
        <p:spPr bwMode="auto">
          <a:xfrm>
            <a:off x="578485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450</a:t>
            </a:r>
          </a:p>
        </p:txBody>
      </p:sp>
      <p:sp>
        <p:nvSpPr>
          <p:cNvPr id="730126" name="Text Box 14"/>
          <p:cNvSpPr txBox="1">
            <a:spLocks noChangeArrowheads="1"/>
          </p:cNvSpPr>
          <p:nvPr/>
        </p:nvSpPr>
        <p:spPr bwMode="auto">
          <a:xfrm>
            <a:off x="494665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30127" name="Text Box 15"/>
          <p:cNvSpPr txBox="1">
            <a:spLocks noChangeArrowheads="1"/>
          </p:cNvSpPr>
          <p:nvPr/>
        </p:nvSpPr>
        <p:spPr bwMode="auto">
          <a:xfrm>
            <a:off x="4413250" y="2971800"/>
            <a:ext cx="4411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75</a:t>
            </a:r>
          </a:p>
        </p:txBody>
      </p:sp>
      <p:sp>
        <p:nvSpPr>
          <p:cNvPr id="730128" name="Text Box 16"/>
          <p:cNvSpPr txBox="1">
            <a:spLocks noChangeArrowheads="1"/>
          </p:cNvSpPr>
          <p:nvPr/>
        </p:nvSpPr>
        <p:spPr bwMode="auto">
          <a:xfrm>
            <a:off x="4108450" y="29718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30129" name="Freeform 17"/>
          <p:cNvSpPr>
            <a:spLocks/>
          </p:cNvSpPr>
          <p:nvPr/>
        </p:nvSpPr>
        <p:spPr bwMode="auto">
          <a:xfrm>
            <a:off x="3276600" y="2438400"/>
            <a:ext cx="4724400" cy="838200"/>
          </a:xfrm>
          <a:custGeom>
            <a:avLst/>
            <a:gdLst>
              <a:gd name="T0" fmla="*/ 0 w 2976"/>
              <a:gd name="T1" fmla="*/ 0 h 528"/>
              <a:gd name="T2" fmla="*/ 2976 w 2976"/>
              <a:gd name="T3" fmla="*/ 0 h 528"/>
              <a:gd name="T4" fmla="*/ 2976 w 2976"/>
              <a:gd name="T5" fmla="*/ 528 h 5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76" h="528">
                <a:moveTo>
                  <a:pt x="0" y="0"/>
                </a:moveTo>
                <a:lnTo>
                  <a:pt x="2976" y="0"/>
                </a:lnTo>
                <a:lnTo>
                  <a:pt x="2976" y="528"/>
                </a:lnTo>
              </a:path>
            </a:pathLst>
          </a:custGeom>
          <a:noFill/>
          <a:ln w="9525" cap="flat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081418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138" name="Rectangle 2"/>
          <p:cNvSpPr>
            <a:spLocks noChangeArrowheads="1"/>
          </p:cNvSpPr>
          <p:nvPr/>
        </p:nvSpPr>
        <p:spPr bwMode="auto">
          <a:xfrm>
            <a:off x="2209800" y="5334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Shortest Job Next</a:t>
            </a:r>
          </a:p>
        </p:txBody>
      </p:sp>
      <p:sp>
        <p:nvSpPr>
          <p:cNvPr id="731139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31140" name="Rectangle 4"/>
          <p:cNvSpPr>
            <a:spLocks noChangeArrowheads="1"/>
          </p:cNvSpPr>
          <p:nvPr/>
        </p:nvSpPr>
        <p:spPr bwMode="auto">
          <a:xfrm>
            <a:off x="6019800" y="32766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31141" name="Rectangle 5"/>
          <p:cNvSpPr>
            <a:spLocks noChangeArrowheads="1"/>
          </p:cNvSpPr>
          <p:nvPr/>
        </p:nvSpPr>
        <p:spPr bwMode="auto">
          <a:xfrm>
            <a:off x="4648200" y="3276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31142" name="Rectangle 6"/>
          <p:cNvSpPr>
            <a:spLocks noChangeArrowheads="1"/>
          </p:cNvSpPr>
          <p:nvPr/>
        </p:nvSpPr>
        <p:spPr bwMode="auto">
          <a:xfrm>
            <a:off x="7162800" y="3276600"/>
            <a:ext cx="17526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31143" name="Rectangle 7"/>
          <p:cNvSpPr>
            <a:spLocks noChangeArrowheads="1"/>
          </p:cNvSpPr>
          <p:nvPr/>
        </p:nvSpPr>
        <p:spPr bwMode="auto">
          <a:xfrm>
            <a:off x="5181600" y="3276600"/>
            <a:ext cx="838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31144" name="Rectangle 8"/>
          <p:cNvSpPr>
            <a:spLocks noChangeArrowheads="1"/>
          </p:cNvSpPr>
          <p:nvPr/>
        </p:nvSpPr>
        <p:spPr bwMode="auto">
          <a:xfrm>
            <a:off x="4267200" y="32766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31145" name="Text Box 9"/>
          <p:cNvSpPr txBox="1">
            <a:spLocks noChangeArrowheads="1"/>
          </p:cNvSpPr>
          <p:nvPr/>
        </p:nvSpPr>
        <p:spPr bwMode="auto">
          <a:xfrm>
            <a:off x="1752601" y="4038600"/>
            <a:ext cx="7532831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0</a:t>
            </a:r>
            <a:r>
              <a:rPr lang="en-US" sz="2000" dirty="0"/>
              <a:t>) = 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0</a:t>
            </a:r>
            <a:r>
              <a:rPr lang="en-US" sz="2000" dirty="0"/>
              <a:t>)+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3</a:t>
            </a:r>
            <a:r>
              <a:rPr lang="en-US" sz="2000" dirty="0"/>
              <a:t>)+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1</a:t>
            </a:r>
            <a:r>
              <a:rPr lang="en-US" sz="2000" dirty="0"/>
              <a:t>)+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4</a:t>
            </a:r>
            <a:r>
              <a:rPr lang="en-US" sz="2000" dirty="0"/>
              <a:t>) = 350+250+125+75 = 800</a:t>
            </a:r>
          </a:p>
          <a:p>
            <a:pPr eaLnBrk="0" hangingPunct="0"/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1</a:t>
            </a:r>
            <a:r>
              <a:rPr lang="en-US" sz="2000" dirty="0"/>
              <a:t>) = 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1</a:t>
            </a:r>
            <a:r>
              <a:rPr lang="en-US" sz="2000" dirty="0"/>
              <a:t>)+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4</a:t>
            </a:r>
            <a:r>
              <a:rPr lang="en-US" sz="2000" dirty="0"/>
              <a:t>) = 125+75 = 200</a:t>
            </a:r>
          </a:p>
          <a:p>
            <a:pPr eaLnBrk="0" hangingPunct="0"/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2</a:t>
            </a:r>
            <a:r>
              <a:rPr lang="en-US" sz="2000" dirty="0"/>
              <a:t>) = 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2</a:t>
            </a:r>
            <a:r>
              <a:rPr lang="en-US" sz="2000" dirty="0"/>
              <a:t>)+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0</a:t>
            </a:r>
            <a:r>
              <a:rPr lang="en-US" sz="2000" dirty="0"/>
              <a:t>)+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3</a:t>
            </a:r>
            <a:r>
              <a:rPr lang="en-US" sz="2000" dirty="0"/>
              <a:t>)+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1</a:t>
            </a:r>
            <a:r>
              <a:rPr lang="en-US" sz="2000" dirty="0"/>
              <a:t>)+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4</a:t>
            </a:r>
            <a:r>
              <a:rPr lang="en-US" sz="2000" dirty="0"/>
              <a:t>) = 475+350+250+125+75</a:t>
            </a:r>
          </a:p>
          <a:p>
            <a:pPr eaLnBrk="0" hangingPunct="0"/>
            <a:r>
              <a:rPr lang="en-US" sz="2000" dirty="0"/>
              <a:t>               = 1275</a:t>
            </a:r>
          </a:p>
          <a:p>
            <a:pPr eaLnBrk="0" hangingPunct="0"/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3</a:t>
            </a:r>
            <a:r>
              <a:rPr lang="en-US" sz="2000" dirty="0"/>
              <a:t>) = 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3</a:t>
            </a:r>
            <a:r>
              <a:rPr lang="en-US" sz="2000" dirty="0"/>
              <a:t>)+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1</a:t>
            </a:r>
            <a:r>
              <a:rPr lang="en-US" sz="2000" dirty="0"/>
              <a:t>)+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4</a:t>
            </a:r>
            <a:r>
              <a:rPr lang="en-US" sz="2000" dirty="0"/>
              <a:t>) = 250+125+75 = 450</a:t>
            </a:r>
          </a:p>
          <a:p>
            <a:pPr eaLnBrk="0" hangingPunct="0"/>
            <a:r>
              <a:rPr lang="en-US" sz="2000" dirty="0" err="1"/>
              <a:t>T</a:t>
            </a:r>
            <a:r>
              <a:rPr lang="en-US" sz="2000" baseline="-25000" dirty="0" err="1"/>
              <a:t>TRnd</a:t>
            </a:r>
            <a:r>
              <a:rPr lang="en-US" sz="2000" dirty="0"/>
              <a:t>(p</a:t>
            </a:r>
            <a:r>
              <a:rPr lang="en-US" sz="2000" baseline="-25000" dirty="0"/>
              <a:t>4</a:t>
            </a:r>
            <a:r>
              <a:rPr lang="en-US" sz="2000" dirty="0"/>
              <a:t>) = </a:t>
            </a:r>
            <a:r>
              <a:rPr lang="en-US" sz="2000" dirty="0">
                <a:latin typeface="Symbol" charset="0"/>
              </a:rPr>
              <a:t>t</a:t>
            </a:r>
            <a:r>
              <a:rPr lang="en-US" sz="2000" dirty="0"/>
              <a:t>(p</a:t>
            </a:r>
            <a:r>
              <a:rPr lang="en-US" sz="2000" baseline="-25000" dirty="0"/>
              <a:t>4</a:t>
            </a:r>
            <a:r>
              <a:rPr lang="en-US" sz="2000" dirty="0"/>
              <a:t>) = 75</a:t>
            </a:r>
          </a:p>
        </p:txBody>
      </p:sp>
      <p:sp>
        <p:nvSpPr>
          <p:cNvPr id="731146" name="Text Box 10"/>
          <p:cNvSpPr txBox="1">
            <a:spLocks noChangeArrowheads="1"/>
          </p:cNvSpPr>
          <p:nvPr/>
        </p:nvSpPr>
        <p:spPr bwMode="auto">
          <a:xfrm>
            <a:off x="9088438" y="4038600"/>
            <a:ext cx="1552028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0</a:t>
            </a:r>
            <a:r>
              <a:rPr lang="en-US" sz="2000" dirty="0"/>
              <a:t>) = 450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1</a:t>
            </a:r>
            <a:r>
              <a:rPr lang="en-US" sz="2000" dirty="0"/>
              <a:t>) = 75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2</a:t>
            </a:r>
            <a:r>
              <a:rPr lang="en-US" sz="2000" dirty="0"/>
              <a:t>) = 800</a:t>
            </a:r>
          </a:p>
          <a:p>
            <a:pPr eaLnBrk="0" hangingPunct="0"/>
            <a:endParaRPr lang="en-US" sz="2000" dirty="0"/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3</a:t>
            </a:r>
            <a:r>
              <a:rPr lang="en-US" sz="2000" dirty="0"/>
              <a:t>) = 200</a:t>
            </a:r>
          </a:p>
          <a:p>
            <a:pPr eaLnBrk="0" hangingPunct="0"/>
            <a:r>
              <a:rPr lang="en-US" sz="2000" dirty="0"/>
              <a:t>W(p</a:t>
            </a:r>
            <a:r>
              <a:rPr lang="en-US" sz="2000" baseline="-25000" dirty="0"/>
              <a:t>4</a:t>
            </a:r>
            <a:r>
              <a:rPr lang="en-US" sz="2000" dirty="0"/>
              <a:t>) = 0</a:t>
            </a:r>
          </a:p>
        </p:txBody>
      </p:sp>
      <p:sp>
        <p:nvSpPr>
          <p:cNvPr id="731147" name="Text Box 11"/>
          <p:cNvSpPr txBox="1">
            <a:spLocks noChangeArrowheads="1"/>
          </p:cNvSpPr>
          <p:nvPr/>
        </p:nvSpPr>
        <p:spPr bwMode="auto">
          <a:xfrm>
            <a:off x="4583113" y="6019800"/>
            <a:ext cx="546508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err="1">
                <a:solidFill>
                  <a:srgbClr val="FF0000"/>
                </a:solidFill>
              </a:rPr>
              <a:t>W</a:t>
            </a:r>
            <a:r>
              <a:rPr lang="en-US" sz="2000" baseline="-25000" dirty="0" err="1">
                <a:solidFill>
                  <a:srgbClr val="FF0000"/>
                </a:solidFill>
              </a:rPr>
              <a:t>avg</a:t>
            </a:r>
            <a:r>
              <a:rPr lang="en-US" sz="2000" dirty="0">
                <a:solidFill>
                  <a:srgbClr val="FF0000"/>
                </a:solidFill>
              </a:rPr>
              <a:t> = (450+75+800+200+0)/5 = 1525/5 = 305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31148" name="Text Box 12"/>
          <p:cNvSpPr txBox="1">
            <a:spLocks noChangeArrowheads="1"/>
          </p:cNvSpPr>
          <p:nvPr/>
        </p:nvSpPr>
        <p:spPr bwMode="auto">
          <a:xfrm>
            <a:off x="8763001" y="29718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1275</a:t>
            </a:r>
          </a:p>
        </p:txBody>
      </p:sp>
      <p:sp>
        <p:nvSpPr>
          <p:cNvPr id="731149" name="Text Box 13"/>
          <p:cNvSpPr txBox="1">
            <a:spLocks noChangeArrowheads="1"/>
          </p:cNvSpPr>
          <p:nvPr/>
        </p:nvSpPr>
        <p:spPr bwMode="auto">
          <a:xfrm>
            <a:off x="68580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800</a:t>
            </a:r>
          </a:p>
        </p:txBody>
      </p:sp>
      <p:sp>
        <p:nvSpPr>
          <p:cNvPr id="731150" name="Text Box 14"/>
          <p:cNvSpPr txBox="1">
            <a:spLocks noChangeArrowheads="1"/>
          </p:cNvSpPr>
          <p:nvPr/>
        </p:nvSpPr>
        <p:spPr bwMode="auto">
          <a:xfrm>
            <a:off x="57912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450</a:t>
            </a:r>
          </a:p>
        </p:txBody>
      </p:sp>
      <p:sp>
        <p:nvSpPr>
          <p:cNvPr id="731151" name="Text Box 15"/>
          <p:cNvSpPr txBox="1">
            <a:spLocks noChangeArrowheads="1"/>
          </p:cNvSpPr>
          <p:nvPr/>
        </p:nvSpPr>
        <p:spPr bwMode="auto">
          <a:xfrm>
            <a:off x="49530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31152" name="Text Box 16"/>
          <p:cNvSpPr txBox="1">
            <a:spLocks noChangeArrowheads="1"/>
          </p:cNvSpPr>
          <p:nvPr/>
        </p:nvSpPr>
        <p:spPr bwMode="auto">
          <a:xfrm>
            <a:off x="4419600" y="2971800"/>
            <a:ext cx="4411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75</a:t>
            </a:r>
          </a:p>
        </p:txBody>
      </p:sp>
      <p:sp>
        <p:nvSpPr>
          <p:cNvPr id="731153" name="Text Box 17"/>
          <p:cNvSpPr txBox="1">
            <a:spLocks noChangeArrowheads="1"/>
          </p:cNvSpPr>
          <p:nvPr/>
        </p:nvSpPr>
        <p:spPr bwMode="auto">
          <a:xfrm>
            <a:off x="4114800" y="29718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31156" name="Text Box 20"/>
          <p:cNvSpPr txBox="1">
            <a:spLocks noChangeArrowheads="1"/>
          </p:cNvSpPr>
          <p:nvPr/>
        </p:nvSpPr>
        <p:spPr bwMode="auto">
          <a:xfrm>
            <a:off x="2362201" y="6019800"/>
            <a:ext cx="202491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err="1">
                <a:solidFill>
                  <a:srgbClr val="FF0000"/>
                </a:solidFill>
              </a:rPr>
              <a:t>W</a:t>
            </a:r>
            <a:r>
              <a:rPr lang="en-US" sz="2000" baseline="-25000" dirty="0" err="1">
                <a:solidFill>
                  <a:srgbClr val="FF0000"/>
                </a:solidFill>
              </a:rPr>
              <a:t>TRand_avg</a:t>
            </a:r>
            <a:r>
              <a:rPr lang="en-US" sz="2000" dirty="0">
                <a:solidFill>
                  <a:srgbClr val="FF0000"/>
                </a:solidFill>
              </a:rPr>
              <a:t> = 560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779613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138" name="Rectangle 2"/>
          <p:cNvSpPr>
            <a:spLocks noChangeArrowheads="1"/>
          </p:cNvSpPr>
          <p:nvPr/>
        </p:nvSpPr>
        <p:spPr bwMode="auto">
          <a:xfrm>
            <a:off x="152400" y="228600"/>
            <a:ext cx="11811000" cy="213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+mn-lt"/>
              </a:rPr>
              <a:t>Exercise 5 (</a:t>
            </a:r>
            <a:r>
              <a:rPr lang="en-US" sz="4000" dirty="0" err="1">
                <a:solidFill>
                  <a:srgbClr val="FF0000"/>
                </a:solidFill>
                <a:latin typeface="+mn-lt"/>
              </a:rPr>
              <a:t>Plickers</a:t>
            </a:r>
            <a:r>
              <a:rPr lang="en-US" sz="4000" dirty="0">
                <a:solidFill>
                  <a:srgbClr val="FF0000"/>
                </a:solidFill>
                <a:latin typeface="+mn-lt"/>
              </a:rPr>
              <a:t>). </a:t>
            </a:r>
            <a:br>
              <a:rPr lang="en-US" sz="4000" dirty="0">
                <a:solidFill>
                  <a:srgbClr val="0000FF"/>
                </a:solidFill>
                <a:latin typeface="+mn-lt"/>
              </a:rPr>
            </a:br>
            <a:r>
              <a:rPr lang="en-US" sz="4000" dirty="0">
                <a:solidFill>
                  <a:srgbClr val="0000FF"/>
                </a:solidFill>
                <a:latin typeface="+mn-lt"/>
              </a:rPr>
              <a:t>Which one of the following statements about the shortest-job-next (SJN) policy is </a:t>
            </a:r>
            <a:r>
              <a:rPr lang="en-US" sz="4000" i="1" u="sng" dirty="0">
                <a:solidFill>
                  <a:srgbClr val="0000FF"/>
                </a:solidFill>
                <a:latin typeface="+mn-lt"/>
              </a:rPr>
              <a:t>incorrect</a:t>
            </a:r>
            <a:r>
              <a:rPr lang="en-US" sz="4000" dirty="0">
                <a:solidFill>
                  <a:srgbClr val="0000FF"/>
                </a:solidFill>
                <a:latin typeface="+mn-lt"/>
              </a:rPr>
              <a:t>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19200" y="2354283"/>
            <a:ext cx="103632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 eaLnBrk="0" hangingPunct="0">
              <a:buFont typeface="+mj-lt"/>
              <a:buAutoNum type="alphaUcPeriod"/>
            </a:pPr>
            <a:r>
              <a:rPr lang="en-US" sz="3600" dirty="0">
                <a:latin typeface="+mn-lt"/>
              </a:rPr>
              <a:t>SJN minimizes wait time</a:t>
            </a:r>
          </a:p>
          <a:p>
            <a:pPr marL="742950" indent="-742950" eaLnBrk="0" hangingPunct="0">
              <a:buFont typeface="+mj-lt"/>
              <a:buAutoNum type="alphaUcPeriod"/>
            </a:pPr>
            <a:endParaRPr lang="en-US" sz="3600" dirty="0">
              <a:latin typeface="+mn-lt"/>
            </a:endParaRPr>
          </a:p>
          <a:p>
            <a:pPr marL="742950" indent="-742950" eaLnBrk="0" hangingPunct="0">
              <a:buFont typeface="+mj-lt"/>
              <a:buAutoNum type="alphaUcPeriod"/>
            </a:pPr>
            <a:r>
              <a:rPr lang="en-US" sz="3600" dirty="0">
                <a:latin typeface="+mn-lt"/>
              </a:rPr>
              <a:t>SJN may starve large jobs</a:t>
            </a:r>
          </a:p>
          <a:p>
            <a:pPr marL="742950" indent="-742950" eaLnBrk="0" hangingPunct="0">
              <a:buFont typeface="+mj-lt"/>
              <a:buAutoNum type="alphaUcPeriod"/>
            </a:pPr>
            <a:endParaRPr lang="en-US" sz="3600" dirty="0">
              <a:latin typeface="+mn-lt"/>
            </a:endParaRPr>
          </a:p>
          <a:p>
            <a:pPr marL="742950" indent="-742950" eaLnBrk="0" hangingPunct="0">
              <a:buFont typeface="+mj-lt"/>
              <a:buAutoNum type="alphaUcPeriod"/>
            </a:pPr>
            <a:r>
              <a:rPr lang="en-US" sz="3600" dirty="0">
                <a:latin typeface="+mn-lt"/>
              </a:rPr>
              <a:t>SJN is easier implemented than FIFO (a.k.a., FCFS) </a:t>
            </a:r>
          </a:p>
          <a:p>
            <a:pPr marL="742950" indent="-742950" eaLnBrk="0" hangingPunct="0">
              <a:buFont typeface="+mj-lt"/>
              <a:buAutoNum type="alphaUcPeriod"/>
            </a:pPr>
            <a:endParaRPr lang="en-US" sz="3600" dirty="0">
              <a:latin typeface="+mn-lt"/>
            </a:endParaRPr>
          </a:p>
          <a:p>
            <a:pPr marL="742950" indent="-742950" eaLnBrk="0" hangingPunct="0">
              <a:buFont typeface="+mj-lt"/>
              <a:buAutoNum type="alphaUcPeriod"/>
            </a:pPr>
            <a:r>
              <a:rPr lang="en-US" sz="3600" dirty="0">
                <a:latin typeface="+mn-lt"/>
              </a:rPr>
              <a:t>SJN must know service times</a:t>
            </a:r>
          </a:p>
        </p:txBody>
      </p:sp>
    </p:spTree>
    <p:extLst>
      <p:ext uri="{BB962C8B-B14F-4D97-AF65-F5344CB8AC3E}">
        <p14:creationId xmlns:p14="http://schemas.microsoft.com/office/powerpoint/2010/main" val="2977690214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162" name="Rectangle 2"/>
          <p:cNvSpPr>
            <a:spLocks noChangeArrowheads="1"/>
          </p:cNvSpPr>
          <p:nvPr/>
        </p:nvSpPr>
        <p:spPr bwMode="auto">
          <a:xfrm>
            <a:off x="220345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Priority Scheduling</a:t>
            </a:r>
          </a:p>
        </p:txBody>
      </p:sp>
      <p:sp>
        <p:nvSpPr>
          <p:cNvPr id="732163" name="Text Box 3"/>
          <p:cNvSpPr txBox="1">
            <a:spLocks noChangeArrowheads="1"/>
          </p:cNvSpPr>
          <p:nvPr/>
        </p:nvSpPr>
        <p:spPr bwMode="auto">
          <a:xfrm>
            <a:off x="2203450" y="1371600"/>
            <a:ext cx="1532792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  Pri</a:t>
            </a:r>
          </a:p>
          <a:p>
            <a:pPr eaLnBrk="0" hangingPunct="0"/>
            <a:r>
              <a:rPr lang="en-US" sz="2000"/>
              <a:t>0    350     5</a:t>
            </a:r>
          </a:p>
          <a:p>
            <a:pPr eaLnBrk="0" hangingPunct="0"/>
            <a:r>
              <a:rPr lang="en-US" sz="2000"/>
              <a:t>1    125     2</a:t>
            </a:r>
          </a:p>
          <a:p>
            <a:pPr eaLnBrk="0" hangingPunct="0"/>
            <a:r>
              <a:rPr lang="en-US" sz="2000"/>
              <a:t>2    475     3</a:t>
            </a:r>
          </a:p>
          <a:p>
            <a:pPr eaLnBrk="0" hangingPunct="0"/>
            <a:r>
              <a:rPr lang="en-US" sz="2000"/>
              <a:t>3    250     1</a:t>
            </a:r>
          </a:p>
          <a:p>
            <a:pPr eaLnBrk="0" hangingPunct="0"/>
            <a:r>
              <a:rPr lang="en-US" sz="2000"/>
              <a:t>4      75     4</a:t>
            </a:r>
            <a:endParaRPr lang="en-US"/>
          </a:p>
        </p:txBody>
      </p:sp>
      <p:sp>
        <p:nvSpPr>
          <p:cNvPr id="732164" name="Rectangle 4"/>
          <p:cNvSpPr>
            <a:spLocks noChangeArrowheads="1"/>
          </p:cNvSpPr>
          <p:nvPr/>
        </p:nvSpPr>
        <p:spPr bwMode="auto">
          <a:xfrm>
            <a:off x="7772400" y="32766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32165" name="Rectangle 5"/>
          <p:cNvSpPr>
            <a:spLocks noChangeArrowheads="1"/>
          </p:cNvSpPr>
          <p:nvPr/>
        </p:nvSpPr>
        <p:spPr bwMode="auto">
          <a:xfrm>
            <a:off x="5105400" y="3276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32166" name="Rectangle 6"/>
          <p:cNvSpPr>
            <a:spLocks noChangeArrowheads="1"/>
          </p:cNvSpPr>
          <p:nvPr/>
        </p:nvSpPr>
        <p:spPr bwMode="auto">
          <a:xfrm>
            <a:off x="5638800" y="3276600"/>
            <a:ext cx="17526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32167" name="Rectangle 7"/>
          <p:cNvSpPr>
            <a:spLocks noChangeArrowheads="1"/>
          </p:cNvSpPr>
          <p:nvPr/>
        </p:nvSpPr>
        <p:spPr bwMode="auto">
          <a:xfrm>
            <a:off x="4267200" y="3276600"/>
            <a:ext cx="838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32168" name="Rectangle 8"/>
          <p:cNvSpPr>
            <a:spLocks noChangeArrowheads="1"/>
          </p:cNvSpPr>
          <p:nvPr/>
        </p:nvSpPr>
        <p:spPr bwMode="auto">
          <a:xfrm>
            <a:off x="7391400" y="32766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32169" name="Text Box 9"/>
          <p:cNvSpPr txBox="1">
            <a:spLocks noChangeArrowheads="1"/>
          </p:cNvSpPr>
          <p:nvPr/>
        </p:nvSpPr>
        <p:spPr bwMode="auto">
          <a:xfrm>
            <a:off x="1828801" y="3962400"/>
            <a:ext cx="768832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350+75+475+125+250</a:t>
            </a:r>
          </a:p>
          <a:p>
            <a:pPr eaLnBrk="0" hangingPunct="0"/>
            <a:r>
              <a:rPr lang="en-US" sz="2000"/>
              <a:t>               = 1275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125+250 = 375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475+125+250 = 850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250</a:t>
            </a:r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)+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)+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)+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75+475+125+250 = 925</a:t>
            </a:r>
          </a:p>
        </p:txBody>
      </p:sp>
      <p:sp>
        <p:nvSpPr>
          <p:cNvPr id="732170" name="Text Box 10"/>
          <p:cNvSpPr txBox="1">
            <a:spLocks noChangeArrowheads="1"/>
          </p:cNvSpPr>
          <p:nvPr/>
        </p:nvSpPr>
        <p:spPr bwMode="auto">
          <a:xfrm>
            <a:off x="9753600" y="4038600"/>
            <a:ext cx="1552028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925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250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375</a:t>
            </a:r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850</a:t>
            </a:r>
          </a:p>
        </p:txBody>
      </p:sp>
      <p:sp>
        <p:nvSpPr>
          <p:cNvPr id="732171" name="Text Box 11"/>
          <p:cNvSpPr txBox="1">
            <a:spLocks noChangeArrowheads="1"/>
          </p:cNvSpPr>
          <p:nvPr/>
        </p:nvSpPr>
        <p:spPr bwMode="auto">
          <a:xfrm>
            <a:off x="3846513" y="6096000"/>
            <a:ext cx="560775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>
                <a:solidFill>
                  <a:srgbClr val="FF0000"/>
                </a:solidFill>
              </a:rPr>
              <a:t>W</a:t>
            </a:r>
            <a:r>
              <a:rPr lang="en-US" sz="2000" baseline="-25000">
                <a:solidFill>
                  <a:srgbClr val="FF0000"/>
                </a:solidFill>
              </a:rPr>
              <a:t>avg</a:t>
            </a:r>
            <a:r>
              <a:rPr lang="en-US" sz="2000">
                <a:solidFill>
                  <a:srgbClr val="FF0000"/>
                </a:solidFill>
              </a:rPr>
              <a:t> = (925+250+375+0+850)/5 = 2400/5 = 480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32172" name="Text Box 12"/>
          <p:cNvSpPr txBox="1">
            <a:spLocks noChangeArrowheads="1"/>
          </p:cNvSpPr>
          <p:nvPr/>
        </p:nvSpPr>
        <p:spPr bwMode="auto">
          <a:xfrm>
            <a:off x="8756651" y="29718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1275</a:t>
            </a:r>
          </a:p>
        </p:txBody>
      </p:sp>
      <p:sp>
        <p:nvSpPr>
          <p:cNvPr id="732173" name="Text Box 13"/>
          <p:cNvSpPr txBox="1">
            <a:spLocks noChangeArrowheads="1"/>
          </p:cNvSpPr>
          <p:nvPr/>
        </p:nvSpPr>
        <p:spPr bwMode="auto">
          <a:xfrm>
            <a:off x="76200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925</a:t>
            </a:r>
          </a:p>
        </p:txBody>
      </p:sp>
      <p:sp>
        <p:nvSpPr>
          <p:cNvPr id="732174" name="Text Box 14"/>
          <p:cNvSpPr txBox="1">
            <a:spLocks noChangeArrowheads="1"/>
          </p:cNvSpPr>
          <p:nvPr/>
        </p:nvSpPr>
        <p:spPr bwMode="auto">
          <a:xfrm>
            <a:off x="70104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850</a:t>
            </a:r>
          </a:p>
        </p:txBody>
      </p:sp>
      <p:sp>
        <p:nvSpPr>
          <p:cNvPr id="732175" name="Text Box 15"/>
          <p:cNvSpPr txBox="1">
            <a:spLocks noChangeArrowheads="1"/>
          </p:cNvSpPr>
          <p:nvPr/>
        </p:nvSpPr>
        <p:spPr bwMode="auto">
          <a:xfrm>
            <a:off x="54102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375</a:t>
            </a:r>
          </a:p>
        </p:txBody>
      </p:sp>
      <p:sp>
        <p:nvSpPr>
          <p:cNvPr id="732176" name="Text Box 16"/>
          <p:cNvSpPr txBox="1">
            <a:spLocks noChangeArrowheads="1"/>
          </p:cNvSpPr>
          <p:nvPr/>
        </p:nvSpPr>
        <p:spPr bwMode="auto">
          <a:xfrm>
            <a:off x="4876801" y="29718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250</a:t>
            </a:r>
          </a:p>
        </p:txBody>
      </p:sp>
      <p:sp>
        <p:nvSpPr>
          <p:cNvPr id="732177" name="Text Box 17"/>
          <p:cNvSpPr txBox="1">
            <a:spLocks noChangeArrowheads="1"/>
          </p:cNvSpPr>
          <p:nvPr/>
        </p:nvSpPr>
        <p:spPr bwMode="auto">
          <a:xfrm>
            <a:off x="4108450" y="29718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32178" name="Text Box 18"/>
          <p:cNvSpPr txBox="1">
            <a:spLocks noChangeArrowheads="1"/>
          </p:cNvSpPr>
          <p:nvPr/>
        </p:nvSpPr>
        <p:spPr bwMode="auto">
          <a:xfrm>
            <a:off x="5257800" y="1752600"/>
            <a:ext cx="4852610" cy="1200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285750" indent="-285750" eaLnBrk="0" hangingPunct="0">
              <a:buFont typeface="Arial"/>
              <a:buChar char="•"/>
            </a:pPr>
            <a:r>
              <a:rPr lang="en-US" sz="2400" i="1" u="sng" dirty="0">
                <a:latin typeface="+mj-lt"/>
              </a:rPr>
              <a:t>Reflects importance of external use</a:t>
            </a:r>
            <a:endParaRPr lang="en-US" sz="2400" dirty="0">
              <a:latin typeface="+mj-lt"/>
            </a:endParaRPr>
          </a:p>
          <a:p>
            <a:pPr marL="285750" indent="-285750" eaLnBrk="0" hangingPunct="0">
              <a:buFont typeface="Arial"/>
              <a:buChar char="•"/>
            </a:pPr>
            <a:r>
              <a:rPr lang="en-US" sz="2400" dirty="0">
                <a:latin typeface="+mj-lt"/>
              </a:rPr>
              <a:t>May cause starvation</a:t>
            </a:r>
          </a:p>
          <a:p>
            <a:pPr marL="285750" indent="-285750" eaLnBrk="0" hangingPunct="0">
              <a:buFont typeface="Arial"/>
              <a:buChar char="•"/>
            </a:pPr>
            <a:r>
              <a:rPr lang="en-US" sz="2400" dirty="0">
                <a:latin typeface="+mj-lt"/>
              </a:rPr>
              <a:t>Can address starvation with aging</a:t>
            </a:r>
          </a:p>
        </p:txBody>
      </p:sp>
      <p:sp>
        <p:nvSpPr>
          <p:cNvPr id="732179" name="Text Box 19"/>
          <p:cNvSpPr txBox="1">
            <a:spLocks noChangeArrowheads="1"/>
          </p:cNvSpPr>
          <p:nvPr/>
        </p:nvSpPr>
        <p:spPr bwMode="auto">
          <a:xfrm>
            <a:off x="5257800" y="1371601"/>
            <a:ext cx="28194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>
                <a:solidFill>
                  <a:srgbClr val="FF0000"/>
                </a:solidFill>
                <a:latin typeface="+mn-lt"/>
              </a:rPr>
              <a:t>Q7: </a:t>
            </a:r>
            <a:r>
              <a:rPr lang="en-US" sz="2400" dirty="0">
                <a:solidFill>
                  <a:srgbClr val="0000FF"/>
                </a:solidFill>
                <a:latin typeface="+mn-lt"/>
              </a:rPr>
              <a:t>Pros and Cons</a:t>
            </a:r>
          </a:p>
        </p:txBody>
      </p:sp>
      <p:sp>
        <p:nvSpPr>
          <p:cNvPr id="732180" name="Text Box 20"/>
          <p:cNvSpPr txBox="1">
            <a:spLocks noChangeArrowheads="1"/>
          </p:cNvSpPr>
          <p:nvPr/>
        </p:nvSpPr>
        <p:spPr bwMode="auto">
          <a:xfrm>
            <a:off x="1752601" y="6096000"/>
            <a:ext cx="202491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>
                <a:solidFill>
                  <a:srgbClr val="FF0000"/>
                </a:solidFill>
              </a:rPr>
              <a:t>W</a:t>
            </a:r>
            <a:r>
              <a:rPr lang="en-US" sz="2000" baseline="-25000">
                <a:solidFill>
                  <a:srgbClr val="FF0000"/>
                </a:solidFill>
              </a:rPr>
              <a:t>TRand_avg</a:t>
            </a:r>
            <a:r>
              <a:rPr lang="en-US" sz="2000">
                <a:solidFill>
                  <a:srgbClr val="FF0000"/>
                </a:solidFill>
              </a:rPr>
              <a:t> = 735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4743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32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32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2178" grpId="0"/>
      <p:bldP spid="73217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186" name="Rectangle 2"/>
          <p:cNvSpPr>
            <a:spLocks noChangeArrowheads="1"/>
          </p:cNvSpPr>
          <p:nvPr/>
        </p:nvSpPr>
        <p:spPr bwMode="auto">
          <a:xfrm>
            <a:off x="220345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Deadline Scheduling</a:t>
            </a:r>
          </a:p>
        </p:txBody>
      </p:sp>
      <p:sp>
        <p:nvSpPr>
          <p:cNvPr id="733187" name="Text Box 3"/>
          <p:cNvSpPr txBox="1">
            <a:spLocks noChangeArrowheads="1"/>
          </p:cNvSpPr>
          <p:nvPr/>
        </p:nvSpPr>
        <p:spPr bwMode="auto">
          <a:xfrm>
            <a:off x="2203450" y="1371600"/>
            <a:ext cx="2143536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  Deadline</a:t>
            </a:r>
          </a:p>
          <a:p>
            <a:pPr eaLnBrk="0" hangingPunct="0"/>
            <a:r>
              <a:rPr lang="en-US" sz="2000"/>
              <a:t>0    350        575</a:t>
            </a:r>
          </a:p>
          <a:p>
            <a:pPr eaLnBrk="0" hangingPunct="0"/>
            <a:r>
              <a:rPr lang="en-US" sz="2000"/>
              <a:t>1    125        550</a:t>
            </a:r>
          </a:p>
          <a:p>
            <a:pPr eaLnBrk="0" hangingPunct="0"/>
            <a:r>
              <a:rPr lang="en-US" sz="2000"/>
              <a:t>2    475      1050</a:t>
            </a:r>
          </a:p>
          <a:p>
            <a:pPr eaLnBrk="0" hangingPunct="0"/>
            <a:r>
              <a:rPr lang="en-US" sz="2000"/>
              <a:t>3    250     (none)</a:t>
            </a:r>
          </a:p>
          <a:p>
            <a:pPr eaLnBrk="0" hangingPunct="0"/>
            <a:r>
              <a:rPr lang="en-US" sz="2000"/>
              <a:t>4      75        200</a:t>
            </a:r>
            <a:endParaRPr lang="en-US"/>
          </a:p>
        </p:txBody>
      </p:sp>
      <p:sp>
        <p:nvSpPr>
          <p:cNvPr id="733188" name="Rectangle 4"/>
          <p:cNvSpPr>
            <a:spLocks noChangeArrowheads="1"/>
          </p:cNvSpPr>
          <p:nvPr/>
        </p:nvSpPr>
        <p:spPr bwMode="auto">
          <a:xfrm>
            <a:off x="5181600" y="36576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33189" name="Rectangle 5"/>
          <p:cNvSpPr>
            <a:spLocks noChangeArrowheads="1"/>
          </p:cNvSpPr>
          <p:nvPr/>
        </p:nvSpPr>
        <p:spPr bwMode="auto">
          <a:xfrm>
            <a:off x="4267200" y="36576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33190" name="Rectangle 6"/>
          <p:cNvSpPr>
            <a:spLocks noChangeArrowheads="1"/>
          </p:cNvSpPr>
          <p:nvPr/>
        </p:nvSpPr>
        <p:spPr bwMode="auto">
          <a:xfrm>
            <a:off x="6324600" y="3657600"/>
            <a:ext cx="17526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33191" name="Rectangle 7"/>
          <p:cNvSpPr>
            <a:spLocks noChangeArrowheads="1"/>
          </p:cNvSpPr>
          <p:nvPr/>
        </p:nvSpPr>
        <p:spPr bwMode="auto">
          <a:xfrm>
            <a:off x="8077200" y="3657600"/>
            <a:ext cx="838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33192" name="Rectangle 8"/>
          <p:cNvSpPr>
            <a:spLocks noChangeArrowheads="1"/>
          </p:cNvSpPr>
          <p:nvPr/>
        </p:nvSpPr>
        <p:spPr bwMode="auto">
          <a:xfrm>
            <a:off x="4800600" y="36576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33193" name="Text Box 9"/>
          <p:cNvSpPr txBox="1">
            <a:spLocks noChangeArrowheads="1"/>
          </p:cNvSpPr>
          <p:nvPr/>
        </p:nvSpPr>
        <p:spPr bwMode="auto">
          <a:xfrm>
            <a:off x="8756651" y="33528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1275</a:t>
            </a:r>
          </a:p>
        </p:txBody>
      </p:sp>
      <p:sp>
        <p:nvSpPr>
          <p:cNvPr id="733194" name="Text Box 10"/>
          <p:cNvSpPr txBox="1">
            <a:spLocks noChangeArrowheads="1"/>
          </p:cNvSpPr>
          <p:nvPr/>
        </p:nvSpPr>
        <p:spPr bwMode="auto">
          <a:xfrm>
            <a:off x="7924801" y="31242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1050</a:t>
            </a:r>
          </a:p>
        </p:txBody>
      </p:sp>
      <p:sp>
        <p:nvSpPr>
          <p:cNvPr id="733195" name="Text Box 11"/>
          <p:cNvSpPr txBox="1">
            <a:spLocks noChangeArrowheads="1"/>
          </p:cNvSpPr>
          <p:nvPr/>
        </p:nvSpPr>
        <p:spPr bwMode="auto">
          <a:xfrm>
            <a:off x="5867401" y="31242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550</a:t>
            </a:r>
          </a:p>
        </p:txBody>
      </p:sp>
      <p:sp>
        <p:nvSpPr>
          <p:cNvPr id="733196" name="Text Box 12"/>
          <p:cNvSpPr txBox="1">
            <a:spLocks noChangeArrowheads="1"/>
          </p:cNvSpPr>
          <p:nvPr/>
        </p:nvSpPr>
        <p:spPr bwMode="auto">
          <a:xfrm>
            <a:off x="4876801" y="31242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33197" name="Text Box 13"/>
          <p:cNvSpPr txBox="1">
            <a:spLocks noChangeArrowheads="1"/>
          </p:cNvSpPr>
          <p:nvPr/>
        </p:nvSpPr>
        <p:spPr bwMode="auto">
          <a:xfrm>
            <a:off x="4108450" y="33528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33198" name="Text Box 14"/>
          <p:cNvSpPr txBox="1">
            <a:spLocks noChangeArrowheads="1"/>
          </p:cNvSpPr>
          <p:nvPr/>
        </p:nvSpPr>
        <p:spPr bwMode="auto">
          <a:xfrm>
            <a:off x="5486400" y="1371601"/>
            <a:ext cx="323999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buFontTx/>
              <a:buChar char="•"/>
            </a:pPr>
            <a:r>
              <a:rPr lang="en-US" i="1" u="sng"/>
              <a:t>Allocates service by deadline</a:t>
            </a:r>
            <a:endParaRPr lang="en-US"/>
          </a:p>
          <a:p>
            <a:pPr eaLnBrk="0" hangingPunct="0">
              <a:buFontTx/>
              <a:buChar char="•"/>
            </a:pPr>
            <a:r>
              <a:rPr lang="en-US"/>
              <a:t>May not be feasible</a:t>
            </a:r>
          </a:p>
        </p:txBody>
      </p:sp>
      <p:sp>
        <p:nvSpPr>
          <p:cNvPr id="733199" name="Rectangle 15"/>
          <p:cNvSpPr>
            <a:spLocks noChangeArrowheads="1"/>
          </p:cNvSpPr>
          <p:nvPr/>
        </p:nvSpPr>
        <p:spPr bwMode="auto">
          <a:xfrm>
            <a:off x="5181600" y="46482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33200" name="Rectangle 16"/>
          <p:cNvSpPr>
            <a:spLocks noChangeArrowheads="1"/>
          </p:cNvSpPr>
          <p:nvPr/>
        </p:nvSpPr>
        <p:spPr bwMode="auto">
          <a:xfrm>
            <a:off x="4648200" y="46482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33201" name="Rectangle 17"/>
          <p:cNvSpPr>
            <a:spLocks noChangeArrowheads="1"/>
          </p:cNvSpPr>
          <p:nvPr/>
        </p:nvSpPr>
        <p:spPr bwMode="auto">
          <a:xfrm>
            <a:off x="6324600" y="4648200"/>
            <a:ext cx="17526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33202" name="Rectangle 18"/>
          <p:cNvSpPr>
            <a:spLocks noChangeArrowheads="1"/>
          </p:cNvSpPr>
          <p:nvPr/>
        </p:nvSpPr>
        <p:spPr bwMode="auto">
          <a:xfrm>
            <a:off x="8077200" y="4648200"/>
            <a:ext cx="838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33203" name="Rectangle 19"/>
          <p:cNvSpPr>
            <a:spLocks noChangeArrowheads="1"/>
          </p:cNvSpPr>
          <p:nvPr/>
        </p:nvSpPr>
        <p:spPr bwMode="auto">
          <a:xfrm>
            <a:off x="4267200" y="46482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33204" name="Rectangle 20"/>
          <p:cNvSpPr>
            <a:spLocks noChangeArrowheads="1"/>
          </p:cNvSpPr>
          <p:nvPr/>
        </p:nvSpPr>
        <p:spPr bwMode="auto">
          <a:xfrm>
            <a:off x="4648200" y="5715000"/>
            <a:ext cx="1143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33205" name="Rectangle 21"/>
          <p:cNvSpPr>
            <a:spLocks noChangeArrowheads="1"/>
          </p:cNvSpPr>
          <p:nvPr/>
        </p:nvSpPr>
        <p:spPr bwMode="auto">
          <a:xfrm>
            <a:off x="5791200" y="5715000"/>
            <a:ext cx="5334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33206" name="Rectangle 22"/>
          <p:cNvSpPr>
            <a:spLocks noChangeArrowheads="1"/>
          </p:cNvSpPr>
          <p:nvPr/>
        </p:nvSpPr>
        <p:spPr bwMode="auto">
          <a:xfrm>
            <a:off x="6324600" y="5715000"/>
            <a:ext cx="17526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33207" name="Rectangle 23"/>
          <p:cNvSpPr>
            <a:spLocks noChangeArrowheads="1"/>
          </p:cNvSpPr>
          <p:nvPr/>
        </p:nvSpPr>
        <p:spPr bwMode="auto">
          <a:xfrm>
            <a:off x="8077200" y="5715000"/>
            <a:ext cx="838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33208" name="Rectangle 24"/>
          <p:cNvSpPr>
            <a:spLocks noChangeArrowheads="1"/>
          </p:cNvSpPr>
          <p:nvPr/>
        </p:nvSpPr>
        <p:spPr bwMode="auto">
          <a:xfrm>
            <a:off x="4267200" y="5715000"/>
            <a:ext cx="3810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33209" name="Line 25"/>
          <p:cNvSpPr>
            <a:spLocks noChangeShapeType="1"/>
          </p:cNvSpPr>
          <p:nvPr/>
        </p:nvSpPr>
        <p:spPr bwMode="auto">
          <a:xfrm>
            <a:off x="5181600" y="3505200"/>
            <a:ext cx="0" cy="2743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3210" name="Line 26"/>
          <p:cNvSpPr>
            <a:spLocks noChangeShapeType="1"/>
          </p:cNvSpPr>
          <p:nvPr/>
        </p:nvSpPr>
        <p:spPr bwMode="auto">
          <a:xfrm>
            <a:off x="6324600" y="3505200"/>
            <a:ext cx="0" cy="2743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3211" name="Text Box 27"/>
          <p:cNvSpPr txBox="1">
            <a:spLocks noChangeArrowheads="1"/>
          </p:cNvSpPr>
          <p:nvPr/>
        </p:nvSpPr>
        <p:spPr bwMode="auto">
          <a:xfrm>
            <a:off x="6400801" y="31242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575</a:t>
            </a:r>
          </a:p>
        </p:txBody>
      </p:sp>
      <p:sp>
        <p:nvSpPr>
          <p:cNvPr id="733212" name="Line 28"/>
          <p:cNvSpPr>
            <a:spLocks noChangeShapeType="1"/>
          </p:cNvSpPr>
          <p:nvPr/>
        </p:nvSpPr>
        <p:spPr bwMode="auto">
          <a:xfrm>
            <a:off x="6477000" y="3505200"/>
            <a:ext cx="0" cy="2743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3213" name="Line 29"/>
          <p:cNvSpPr>
            <a:spLocks noChangeShapeType="1"/>
          </p:cNvSpPr>
          <p:nvPr/>
        </p:nvSpPr>
        <p:spPr bwMode="auto">
          <a:xfrm>
            <a:off x="8153400" y="3429000"/>
            <a:ext cx="0" cy="2743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3214" name="Text Box 30"/>
          <p:cNvSpPr txBox="1">
            <a:spLocks noChangeArrowheads="1"/>
          </p:cNvSpPr>
          <p:nvPr/>
        </p:nvSpPr>
        <p:spPr bwMode="auto">
          <a:xfrm>
            <a:off x="4876800" y="2667000"/>
            <a:ext cx="6096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d4</a:t>
            </a:r>
          </a:p>
        </p:txBody>
      </p:sp>
      <p:sp>
        <p:nvSpPr>
          <p:cNvPr id="733215" name="Text Box 31"/>
          <p:cNvSpPr txBox="1">
            <a:spLocks noChangeArrowheads="1"/>
          </p:cNvSpPr>
          <p:nvPr/>
        </p:nvSpPr>
        <p:spPr bwMode="auto">
          <a:xfrm>
            <a:off x="5791200" y="2667000"/>
            <a:ext cx="6096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d1</a:t>
            </a:r>
          </a:p>
        </p:txBody>
      </p:sp>
      <p:sp>
        <p:nvSpPr>
          <p:cNvPr id="733216" name="Text Box 32"/>
          <p:cNvSpPr txBox="1">
            <a:spLocks noChangeArrowheads="1"/>
          </p:cNvSpPr>
          <p:nvPr/>
        </p:nvSpPr>
        <p:spPr bwMode="auto">
          <a:xfrm>
            <a:off x="6400800" y="2667000"/>
            <a:ext cx="6096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d0</a:t>
            </a:r>
          </a:p>
        </p:txBody>
      </p:sp>
      <p:sp>
        <p:nvSpPr>
          <p:cNvPr id="733217" name="Text Box 33"/>
          <p:cNvSpPr txBox="1">
            <a:spLocks noChangeArrowheads="1"/>
          </p:cNvSpPr>
          <p:nvPr/>
        </p:nvSpPr>
        <p:spPr bwMode="auto">
          <a:xfrm>
            <a:off x="7924800" y="2667000"/>
            <a:ext cx="60960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d2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764481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210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868362"/>
            <a:ext cx="7696200" cy="503238"/>
          </a:xfrm>
        </p:spPr>
        <p:txBody>
          <a:bodyPr/>
          <a:lstStyle/>
          <a:p>
            <a:r>
              <a:rPr lang="en-US" dirty="0">
                <a:latin typeface="+mj-lt"/>
              </a:rPr>
              <a:t>Preemptive Schedulers</a:t>
            </a:r>
          </a:p>
        </p:txBody>
      </p:sp>
      <p:sp>
        <p:nvSpPr>
          <p:cNvPr id="734211" name="Rectangle 3"/>
          <p:cNvSpPr>
            <a:spLocks noChangeArrowheads="1"/>
          </p:cNvSpPr>
          <p:nvPr/>
        </p:nvSpPr>
        <p:spPr bwMode="auto">
          <a:xfrm>
            <a:off x="3429000" y="2863850"/>
            <a:ext cx="11430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/>
          <a:lstStyle/>
          <a:p>
            <a:pPr algn="ctr" eaLnBrk="0" hangingPunct="0"/>
            <a:r>
              <a:rPr lang="en-US"/>
              <a:t>Ready</a:t>
            </a:r>
          </a:p>
          <a:p>
            <a:pPr algn="ctr" eaLnBrk="0" hangingPunct="0"/>
            <a:r>
              <a:rPr lang="en-US"/>
              <a:t>List</a:t>
            </a:r>
          </a:p>
        </p:txBody>
      </p:sp>
      <p:sp>
        <p:nvSpPr>
          <p:cNvPr id="734212" name="AutoShape 4"/>
          <p:cNvSpPr>
            <a:spLocks noChangeArrowheads="1"/>
          </p:cNvSpPr>
          <p:nvPr/>
        </p:nvSpPr>
        <p:spPr bwMode="auto">
          <a:xfrm>
            <a:off x="5410200" y="2863850"/>
            <a:ext cx="1447800" cy="533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blurRad="63500" dist="107763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/>
          <a:lstStyle/>
          <a:p>
            <a:pPr algn="ctr" eaLnBrk="0" hangingPunct="0"/>
            <a:r>
              <a:rPr lang="en-US"/>
              <a:t>Scheduler</a:t>
            </a:r>
          </a:p>
        </p:txBody>
      </p:sp>
      <p:sp>
        <p:nvSpPr>
          <p:cNvPr id="734213" name="Oval 5"/>
          <p:cNvSpPr>
            <a:spLocks noChangeArrowheads="1"/>
          </p:cNvSpPr>
          <p:nvPr/>
        </p:nvSpPr>
        <p:spPr bwMode="auto">
          <a:xfrm>
            <a:off x="7696200" y="2940050"/>
            <a:ext cx="990600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blurRad="63500" dist="107763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/>
          <a:lstStyle/>
          <a:p>
            <a:pPr algn="ctr" eaLnBrk="0" hangingPunct="0"/>
            <a:r>
              <a:rPr lang="en-US"/>
              <a:t>CPU</a:t>
            </a:r>
          </a:p>
        </p:txBody>
      </p:sp>
      <p:sp>
        <p:nvSpPr>
          <p:cNvPr id="734214" name="Line 6"/>
          <p:cNvSpPr>
            <a:spLocks noChangeShapeType="1"/>
          </p:cNvSpPr>
          <p:nvPr/>
        </p:nvSpPr>
        <p:spPr bwMode="auto">
          <a:xfrm>
            <a:off x="4572000" y="3168650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4215" name="Line 7"/>
          <p:cNvSpPr>
            <a:spLocks noChangeShapeType="1"/>
          </p:cNvSpPr>
          <p:nvPr/>
        </p:nvSpPr>
        <p:spPr bwMode="auto">
          <a:xfrm>
            <a:off x="6858000" y="3168650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4216" name="Line 8"/>
          <p:cNvSpPr>
            <a:spLocks noChangeShapeType="1"/>
          </p:cNvSpPr>
          <p:nvPr/>
        </p:nvSpPr>
        <p:spPr bwMode="auto">
          <a:xfrm>
            <a:off x="8686800" y="3168650"/>
            <a:ext cx="60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4217" name="Line 9"/>
          <p:cNvSpPr>
            <a:spLocks noChangeShapeType="1"/>
          </p:cNvSpPr>
          <p:nvPr/>
        </p:nvSpPr>
        <p:spPr bwMode="auto">
          <a:xfrm>
            <a:off x="2743200" y="3168650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4218" name="Freeform 10"/>
          <p:cNvSpPr>
            <a:spLocks/>
          </p:cNvSpPr>
          <p:nvPr/>
        </p:nvSpPr>
        <p:spPr bwMode="auto">
          <a:xfrm>
            <a:off x="3048000" y="2330450"/>
            <a:ext cx="5181600" cy="685800"/>
          </a:xfrm>
          <a:custGeom>
            <a:avLst/>
            <a:gdLst>
              <a:gd name="T0" fmla="*/ 3264 w 3264"/>
              <a:gd name="T1" fmla="*/ 384 h 432"/>
              <a:gd name="T2" fmla="*/ 3264 w 3264"/>
              <a:gd name="T3" fmla="*/ 0 h 432"/>
              <a:gd name="T4" fmla="*/ 0 w 3264"/>
              <a:gd name="T5" fmla="*/ 0 h 432"/>
              <a:gd name="T6" fmla="*/ 0 w 3264"/>
              <a:gd name="T7" fmla="*/ 432 h 432"/>
              <a:gd name="T8" fmla="*/ 240 w 3264"/>
              <a:gd name="T9" fmla="*/ 432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64" h="432">
                <a:moveTo>
                  <a:pt x="3264" y="384"/>
                </a:moveTo>
                <a:lnTo>
                  <a:pt x="3264" y="0"/>
                </a:lnTo>
                <a:lnTo>
                  <a:pt x="0" y="0"/>
                </a:lnTo>
                <a:lnTo>
                  <a:pt x="0" y="432"/>
                </a:lnTo>
                <a:lnTo>
                  <a:pt x="240" y="432"/>
                </a:ln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4219" name="Text Box 11"/>
          <p:cNvSpPr txBox="1">
            <a:spLocks noChangeArrowheads="1"/>
          </p:cNvSpPr>
          <p:nvPr/>
        </p:nvSpPr>
        <p:spPr bwMode="auto">
          <a:xfrm>
            <a:off x="4343401" y="2025650"/>
            <a:ext cx="317266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Preemption or voluntary yield</a:t>
            </a:r>
          </a:p>
        </p:txBody>
      </p:sp>
      <p:sp>
        <p:nvSpPr>
          <p:cNvPr id="734220" name="Text Box 12"/>
          <p:cNvSpPr txBox="1">
            <a:spLocks noChangeArrowheads="1"/>
          </p:cNvSpPr>
          <p:nvPr/>
        </p:nvSpPr>
        <p:spPr bwMode="auto">
          <a:xfrm>
            <a:off x="9372601" y="2940050"/>
            <a:ext cx="73609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Done</a:t>
            </a:r>
          </a:p>
        </p:txBody>
      </p:sp>
      <p:sp>
        <p:nvSpPr>
          <p:cNvPr id="734221" name="Text Box 13"/>
          <p:cNvSpPr txBox="1">
            <a:spLocks noChangeArrowheads="1"/>
          </p:cNvSpPr>
          <p:nvPr/>
        </p:nvSpPr>
        <p:spPr bwMode="auto">
          <a:xfrm>
            <a:off x="1905001" y="2863851"/>
            <a:ext cx="101822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New</a:t>
            </a:r>
          </a:p>
          <a:p>
            <a:pPr eaLnBrk="0" hangingPunct="0"/>
            <a:r>
              <a:rPr lang="en-US"/>
              <a:t>Process</a:t>
            </a:r>
          </a:p>
        </p:txBody>
      </p:sp>
      <p:sp>
        <p:nvSpPr>
          <p:cNvPr id="734222" name="Rectangle 14"/>
          <p:cNvSpPr>
            <a:spLocks noChangeArrowheads="1"/>
          </p:cNvSpPr>
          <p:nvPr/>
        </p:nvSpPr>
        <p:spPr bwMode="auto">
          <a:xfrm>
            <a:off x="2057400" y="4038600"/>
            <a:ext cx="7772400" cy="236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sz="2400" dirty="0">
                <a:latin typeface="+mj-lt"/>
              </a:rPr>
              <a:t>Highest priority process is guaranteed to be running at all times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</a:rPr>
              <a:t>Or at least at the beginning of a time slice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sz="2400" dirty="0">
                <a:latin typeface="+mj-lt"/>
              </a:rPr>
              <a:t>Dominant form of contemporary scheduling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sz="2400" dirty="0">
                <a:latin typeface="+mj-lt"/>
              </a:rPr>
              <a:t>But complex to build &amp; analyze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7012834-41A2-49E3-8762-B14EE3F5CFB1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321323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234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35235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35236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35237" name="Text Box 5"/>
          <p:cNvSpPr txBox="1">
            <a:spLocks noChangeArrowheads="1"/>
          </p:cNvSpPr>
          <p:nvPr/>
        </p:nvSpPr>
        <p:spPr bwMode="auto">
          <a:xfrm>
            <a:off x="7086601" y="4191000"/>
            <a:ext cx="126669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</p:txBody>
      </p:sp>
      <p:sp>
        <p:nvSpPr>
          <p:cNvPr id="735238" name="Text Box 6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35239" name="Text Box 7"/>
          <p:cNvSpPr txBox="1">
            <a:spLocks noChangeArrowheads="1"/>
          </p:cNvSpPr>
          <p:nvPr/>
        </p:nvSpPr>
        <p:spPr bwMode="auto">
          <a:xfrm>
            <a:off x="3962400" y="2514600"/>
            <a:ext cx="44114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50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630194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228601"/>
            <a:ext cx="8839200" cy="685799"/>
          </a:xfrm>
        </p:spPr>
        <p:txBody>
          <a:bodyPr/>
          <a:lstStyle/>
          <a:p>
            <a:r>
              <a:rPr lang="en-NZ" sz="4000" dirty="0">
                <a:latin typeface="+mj-lt"/>
              </a:rPr>
              <a:t>Scheduling and Process State Transitions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367C90-D8D8-4A11-9BC3-E7451ACC5EB2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990600"/>
            <a:ext cx="9144000" cy="575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23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258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36259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36260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36261" name="Text Box 5"/>
          <p:cNvSpPr txBox="1">
            <a:spLocks noChangeArrowheads="1"/>
          </p:cNvSpPr>
          <p:nvPr/>
        </p:nvSpPr>
        <p:spPr bwMode="auto">
          <a:xfrm>
            <a:off x="7086600" y="4191000"/>
            <a:ext cx="140936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50</a:t>
            </a:r>
          </a:p>
        </p:txBody>
      </p:sp>
      <p:sp>
        <p:nvSpPr>
          <p:cNvPr id="736262" name="Text Box 6"/>
          <p:cNvSpPr txBox="1">
            <a:spLocks noChangeArrowheads="1"/>
          </p:cNvSpPr>
          <p:nvPr/>
        </p:nvSpPr>
        <p:spPr bwMode="auto">
          <a:xfrm>
            <a:off x="4343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100</a:t>
            </a:r>
          </a:p>
        </p:txBody>
      </p:sp>
      <p:sp>
        <p:nvSpPr>
          <p:cNvPr id="736263" name="Text Box 7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36264" name="Rectangle 8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553954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82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37283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37284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37285" name="Text Box 5"/>
          <p:cNvSpPr txBox="1">
            <a:spLocks noChangeArrowheads="1"/>
          </p:cNvSpPr>
          <p:nvPr/>
        </p:nvSpPr>
        <p:spPr bwMode="auto">
          <a:xfrm>
            <a:off x="7086600" y="4191001"/>
            <a:ext cx="1552028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100</a:t>
            </a:r>
          </a:p>
        </p:txBody>
      </p:sp>
      <p:sp>
        <p:nvSpPr>
          <p:cNvPr id="737286" name="Text Box 6"/>
          <p:cNvSpPr txBox="1">
            <a:spLocks noChangeArrowheads="1"/>
          </p:cNvSpPr>
          <p:nvPr/>
        </p:nvSpPr>
        <p:spPr bwMode="auto">
          <a:xfrm>
            <a:off x="4343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100</a:t>
            </a:r>
          </a:p>
        </p:txBody>
      </p:sp>
      <p:sp>
        <p:nvSpPr>
          <p:cNvPr id="737287" name="Text Box 7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37288" name="Rectangle 8"/>
          <p:cNvSpPr>
            <a:spLocks noChangeArrowheads="1"/>
          </p:cNvSpPr>
          <p:nvPr/>
        </p:nvSpPr>
        <p:spPr bwMode="auto">
          <a:xfrm>
            <a:off x="4572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37289" name="Rectangle 9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379931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306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38307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38308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38309" name="Text Box 5"/>
          <p:cNvSpPr txBox="1">
            <a:spLocks noChangeArrowheads="1"/>
          </p:cNvSpPr>
          <p:nvPr/>
        </p:nvSpPr>
        <p:spPr bwMode="auto">
          <a:xfrm>
            <a:off x="7086600" y="4191001"/>
            <a:ext cx="155202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100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150</a:t>
            </a:r>
          </a:p>
        </p:txBody>
      </p:sp>
      <p:sp>
        <p:nvSpPr>
          <p:cNvPr id="738310" name="Text Box 6"/>
          <p:cNvSpPr txBox="1">
            <a:spLocks noChangeArrowheads="1"/>
          </p:cNvSpPr>
          <p:nvPr/>
        </p:nvSpPr>
        <p:spPr bwMode="auto">
          <a:xfrm>
            <a:off x="51816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38311" name="Text Box 7"/>
          <p:cNvSpPr txBox="1">
            <a:spLocks noChangeArrowheads="1"/>
          </p:cNvSpPr>
          <p:nvPr/>
        </p:nvSpPr>
        <p:spPr bwMode="auto">
          <a:xfrm>
            <a:off x="4343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100</a:t>
            </a:r>
          </a:p>
        </p:txBody>
      </p:sp>
      <p:sp>
        <p:nvSpPr>
          <p:cNvPr id="738312" name="Text Box 8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38313" name="Rectangle 9"/>
          <p:cNvSpPr>
            <a:spLocks noChangeArrowheads="1"/>
          </p:cNvSpPr>
          <p:nvPr/>
        </p:nvSpPr>
        <p:spPr bwMode="auto">
          <a:xfrm>
            <a:off x="502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38314" name="Rectangle 10"/>
          <p:cNvSpPr>
            <a:spLocks noChangeArrowheads="1"/>
          </p:cNvSpPr>
          <p:nvPr/>
        </p:nvSpPr>
        <p:spPr bwMode="auto">
          <a:xfrm>
            <a:off x="4572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38315" name="Rectangle 11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22460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330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39331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39332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39333" name="Text Box 5"/>
          <p:cNvSpPr txBox="1">
            <a:spLocks noChangeArrowheads="1"/>
          </p:cNvSpPr>
          <p:nvPr/>
        </p:nvSpPr>
        <p:spPr bwMode="auto">
          <a:xfrm>
            <a:off x="7086600" y="4191000"/>
            <a:ext cx="155202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100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150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200</a:t>
            </a:r>
          </a:p>
        </p:txBody>
      </p:sp>
      <p:sp>
        <p:nvSpPr>
          <p:cNvPr id="739334" name="Text Box 6"/>
          <p:cNvSpPr txBox="1">
            <a:spLocks noChangeArrowheads="1"/>
          </p:cNvSpPr>
          <p:nvPr/>
        </p:nvSpPr>
        <p:spPr bwMode="auto">
          <a:xfrm>
            <a:off x="51816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39335" name="Text Box 7"/>
          <p:cNvSpPr txBox="1">
            <a:spLocks noChangeArrowheads="1"/>
          </p:cNvSpPr>
          <p:nvPr/>
        </p:nvSpPr>
        <p:spPr bwMode="auto">
          <a:xfrm>
            <a:off x="4343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100</a:t>
            </a:r>
          </a:p>
        </p:txBody>
      </p:sp>
      <p:sp>
        <p:nvSpPr>
          <p:cNvPr id="739336" name="Text Box 8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39337" name="Rectangle 9"/>
          <p:cNvSpPr>
            <a:spLocks noChangeArrowheads="1"/>
          </p:cNvSpPr>
          <p:nvPr/>
        </p:nvSpPr>
        <p:spPr bwMode="auto">
          <a:xfrm>
            <a:off x="548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39338" name="Rectangle 10"/>
          <p:cNvSpPr>
            <a:spLocks noChangeArrowheads="1"/>
          </p:cNvSpPr>
          <p:nvPr/>
        </p:nvSpPr>
        <p:spPr bwMode="auto">
          <a:xfrm>
            <a:off x="502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39339" name="Rectangle 11"/>
          <p:cNvSpPr>
            <a:spLocks noChangeArrowheads="1"/>
          </p:cNvSpPr>
          <p:nvPr/>
        </p:nvSpPr>
        <p:spPr bwMode="auto">
          <a:xfrm>
            <a:off x="4572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39340" name="Rectangle 12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462198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354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40355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40356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0357" name="Text Box 5"/>
          <p:cNvSpPr txBox="1">
            <a:spLocks noChangeArrowheads="1"/>
          </p:cNvSpPr>
          <p:nvPr/>
        </p:nvSpPr>
        <p:spPr bwMode="auto">
          <a:xfrm>
            <a:off x="7086600" y="4191000"/>
            <a:ext cx="155202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100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150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200</a:t>
            </a:r>
          </a:p>
        </p:txBody>
      </p:sp>
      <p:sp>
        <p:nvSpPr>
          <p:cNvPr id="740358" name="Text Box 6"/>
          <p:cNvSpPr txBox="1">
            <a:spLocks noChangeArrowheads="1"/>
          </p:cNvSpPr>
          <p:nvPr/>
        </p:nvSpPr>
        <p:spPr bwMode="auto">
          <a:xfrm>
            <a:off x="61722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300</a:t>
            </a:r>
          </a:p>
        </p:txBody>
      </p:sp>
      <p:sp>
        <p:nvSpPr>
          <p:cNvPr id="740359" name="Text Box 7"/>
          <p:cNvSpPr txBox="1">
            <a:spLocks noChangeArrowheads="1"/>
          </p:cNvSpPr>
          <p:nvPr/>
        </p:nvSpPr>
        <p:spPr bwMode="auto">
          <a:xfrm>
            <a:off x="51816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40360" name="Text Box 8"/>
          <p:cNvSpPr txBox="1">
            <a:spLocks noChangeArrowheads="1"/>
          </p:cNvSpPr>
          <p:nvPr/>
        </p:nvSpPr>
        <p:spPr bwMode="auto">
          <a:xfrm>
            <a:off x="4343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100</a:t>
            </a:r>
          </a:p>
        </p:txBody>
      </p:sp>
      <p:sp>
        <p:nvSpPr>
          <p:cNvPr id="740361" name="Text Box 9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40362" name="Rectangle 10"/>
          <p:cNvSpPr>
            <a:spLocks noChangeArrowheads="1"/>
          </p:cNvSpPr>
          <p:nvPr/>
        </p:nvSpPr>
        <p:spPr bwMode="auto">
          <a:xfrm>
            <a:off x="5943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0363" name="Rectangle 11"/>
          <p:cNvSpPr>
            <a:spLocks noChangeArrowheads="1"/>
          </p:cNvSpPr>
          <p:nvPr/>
        </p:nvSpPr>
        <p:spPr bwMode="auto">
          <a:xfrm>
            <a:off x="548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0364" name="Rectangle 12"/>
          <p:cNvSpPr>
            <a:spLocks noChangeArrowheads="1"/>
          </p:cNvSpPr>
          <p:nvPr/>
        </p:nvSpPr>
        <p:spPr bwMode="auto">
          <a:xfrm>
            <a:off x="502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0365" name="Rectangle 13"/>
          <p:cNvSpPr>
            <a:spLocks noChangeArrowheads="1"/>
          </p:cNvSpPr>
          <p:nvPr/>
        </p:nvSpPr>
        <p:spPr bwMode="auto">
          <a:xfrm>
            <a:off x="4572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0366" name="Rectangle 14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057285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378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41379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41380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1381" name="Text Box 5"/>
          <p:cNvSpPr txBox="1">
            <a:spLocks noChangeArrowheads="1"/>
          </p:cNvSpPr>
          <p:nvPr/>
        </p:nvSpPr>
        <p:spPr bwMode="auto">
          <a:xfrm>
            <a:off x="3429000" y="4197350"/>
            <a:ext cx="184056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475</a:t>
            </a:r>
            <a:endParaRPr lang="en-US" sz="2000"/>
          </a:p>
        </p:txBody>
      </p:sp>
      <p:sp>
        <p:nvSpPr>
          <p:cNvPr id="741382" name="Text Box 6"/>
          <p:cNvSpPr txBox="1">
            <a:spLocks noChangeArrowheads="1"/>
          </p:cNvSpPr>
          <p:nvPr/>
        </p:nvSpPr>
        <p:spPr bwMode="auto">
          <a:xfrm>
            <a:off x="7086600" y="4191000"/>
            <a:ext cx="155202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100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150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200</a:t>
            </a:r>
          </a:p>
        </p:txBody>
      </p:sp>
      <p:sp>
        <p:nvSpPr>
          <p:cNvPr id="741383" name="Text Box 7"/>
          <p:cNvSpPr txBox="1">
            <a:spLocks noChangeArrowheads="1"/>
          </p:cNvSpPr>
          <p:nvPr/>
        </p:nvSpPr>
        <p:spPr bwMode="auto">
          <a:xfrm>
            <a:off x="7772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475</a:t>
            </a:r>
          </a:p>
        </p:txBody>
      </p:sp>
      <p:sp>
        <p:nvSpPr>
          <p:cNvPr id="741384" name="Text Box 8"/>
          <p:cNvSpPr txBox="1">
            <a:spLocks noChangeArrowheads="1"/>
          </p:cNvSpPr>
          <p:nvPr/>
        </p:nvSpPr>
        <p:spPr bwMode="auto">
          <a:xfrm>
            <a:off x="7010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400</a:t>
            </a:r>
          </a:p>
        </p:txBody>
      </p:sp>
      <p:sp>
        <p:nvSpPr>
          <p:cNvPr id="741385" name="Text Box 9"/>
          <p:cNvSpPr txBox="1">
            <a:spLocks noChangeArrowheads="1"/>
          </p:cNvSpPr>
          <p:nvPr/>
        </p:nvSpPr>
        <p:spPr bwMode="auto">
          <a:xfrm>
            <a:off x="61722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300</a:t>
            </a:r>
          </a:p>
        </p:txBody>
      </p:sp>
      <p:sp>
        <p:nvSpPr>
          <p:cNvPr id="741386" name="Text Box 10"/>
          <p:cNvSpPr txBox="1">
            <a:spLocks noChangeArrowheads="1"/>
          </p:cNvSpPr>
          <p:nvPr/>
        </p:nvSpPr>
        <p:spPr bwMode="auto">
          <a:xfrm>
            <a:off x="51816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41387" name="Text Box 11"/>
          <p:cNvSpPr txBox="1">
            <a:spLocks noChangeArrowheads="1"/>
          </p:cNvSpPr>
          <p:nvPr/>
        </p:nvSpPr>
        <p:spPr bwMode="auto">
          <a:xfrm>
            <a:off x="4343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100</a:t>
            </a:r>
          </a:p>
        </p:txBody>
      </p:sp>
      <p:sp>
        <p:nvSpPr>
          <p:cNvPr id="741388" name="Text Box 12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41389" name="Rectangle 13"/>
          <p:cNvSpPr>
            <a:spLocks noChangeArrowheads="1"/>
          </p:cNvSpPr>
          <p:nvPr/>
        </p:nvSpPr>
        <p:spPr bwMode="auto">
          <a:xfrm>
            <a:off x="77724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1390" name="Rectangle 14"/>
          <p:cNvSpPr>
            <a:spLocks noChangeArrowheads="1"/>
          </p:cNvSpPr>
          <p:nvPr/>
        </p:nvSpPr>
        <p:spPr bwMode="auto">
          <a:xfrm>
            <a:off x="5943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1391" name="Rectangle 15"/>
          <p:cNvSpPr>
            <a:spLocks noChangeArrowheads="1"/>
          </p:cNvSpPr>
          <p:nvPr/>
        </p:nvSpPr>
        <p:spPr bwMode="auto">
          <a:xfrm>
            <a:off x="548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1392" name="Rectangle 16"/>
          <p:cNvSpPr>
            <a:spLocks noChangeArrowheads="1"/>
          </p:cNvSpPr>
          <p:nvPr/>
        </p:nvSpPr>
        <p:spPr bwMode="auto">
          <a:xfrm>
            <a:off x="502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1393" name="Rectangle 17"/>
          <p:cNvSpPr>
            <a:spLocks noChangeArrowheads="1"/>
          </p:cNvSpPr>
          <p:nvPr/>
        </p:nvSpPr>
        <p:spPr bwMode="auto">
          <a:xfrm>
            <a:off x="4572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1394" name="Rectangle 18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1395" name="Rectangle 19"/>
          <p:cNvSpPr>
            <a:spLocks noChangeArrowheads="1"/>
          </p:cNvSpPr>
          <p:nvPr/>
        </p:nvSpPr>
        <p:spPr bwMode="auto">
          <a:xfrm>
            <a:off x="6400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1396" name="Rectangle 20"/>
          <p:cNvSpPr>
            <a:spLocks noChangeArrowheads="1"/>
          </p:cNvSpPr>
          <p:nvPr/>
        </p:nvSpPr>
        <p:spPr bwMode="auto">
          <a:xfrm>
            <a:off x="6858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1397" name="Rectangle 21"/>
          <p:cNvSpPr>
            <a:spLocks noChangeArrowheads="1"/>
          </p:cNvSpPr>
          <p:nvPr/>
        </p:nvSpPr>
        <p:spPr bwMode="auto">
          <a:xfrm>
            <a:off x="7315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52752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402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42403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42404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2405" name="Text Box 5"/>
          <p:cNvSpPr txBox="1">
            <a:spLocks noChangeArrowheads="1"/>
          </p:cNvSpPr>
          <p:nvPr/>
        </p:nvSpPr>
        <p:spPr bwMode="auto">
          <a:xfrm>
            <a:off x="3429000" y="4197350"/>
            <a:ext cx="184056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550</a:t>
            </a:r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475</a:t>
            </a:r>
            <a:endParaRPr lang="en-US" sz="2000"/>
          </a:p>
        </p:txBody>
      </p:sp>
      <p:sp>
        <p:nvSpPr>
          <p:cNvPr id="742406" name="Text Box 6"/>
          <p:cNvSpPr txBox="1">
            <a:spLocks noChangeArrowheads="1"/>
          </p:cNvSpPr>
          <p:nvPr/>
        </p:nvSpPr>
        <p:spPr bwMode="auto">
          <a:xfrm>
            <a:off x="7086600" y="4191000"/>
            <a:ext cx="155202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100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150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200</a:t>
            </a:r>
          </a:p>
        </p:txBody>
      </p:sp>
      <p:sp>
        <p:nvSpPr>
          <p:cNvPr id="742407" name="Text Box 7"/>
          <p:cNvSpPr txBox="1">
            <a:spLocks noChangeArrowheads="1"/>
          </p:cNvSpPr>
          <p:nvPr/>
        </p:nvSpPr>
        <p:spPr bwMode="auto">
          <a:xfrm>
            <a:off x="7772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475</a:t>
            </a:r>
          </a:p>
        </p:txBody>
      </p:sp>
      <p:sp>
        <p:nvSpPr>
          <p:cNvPr id="742408" name="Text Box 8"/>
          <p:cNvSpPr txBox="1">
            <a:spLocks noChangeArrowheads="1"/>
          </p:cNvSpPr>
          <p:nvPr/>
        </p:nvSpPr>
        <p:spPr bwMode="auto">
          <a:xfrm>
            <a:off x="7010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400</a:t>
            </a:r>
          </a:p>
        </p:txBody>
      </p:sp>
      <p:sp>
        <p:nvSpPr>
          <p:cNvPr id="742409" name="Text Box 9"/>
          <p:cNvSpPr txBox="1">
            <a:spLocks noChangeArrowheads="1"/>
          </p:cNvSpPr>
          <p:nvPr/>
        </p:nvSpPr>
        <p:spPr bwMode="auto">
          <a:xfrm>
            <a:off x="61722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300</a:t>
            </a:r>
          </a:p>
        </p:txBody>
      </p:sp>
      <p:sp>
        <p:nvSpPr>
          <p:cNvPr id="742410" name="Text Box 10"/>
          <p:cNvSpPr txBox="1">
            <a:spLocks noChangeArrowheads="1"/>
          </p:cNvSpPr>
          <p:nvPr/>
        </p:nvSpPr>
        <p:spPr bwMode="auto">
          <a:xfrm>
            <a:off x="51816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42411" name="Text Box 11"/>
          <p:cNvSpPr txBox="1">
            <a:spLocks noChangeArrowheads="1"/>
          </p:cNvSpPr>
          <p:nvPr/>
        </p:nvSpPr>
        <p:spPr bwMode="auto">
          <a:xfrm>
            <a:off x="4343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100</a:t>
            </a:r>
          </a:p>
        </p:txBody>
      </p:sp>
      <p:sp>
        <p:nvSpPr>
          <p:cNvPr id="742412" name="Text Box 12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42413" name="Rectangle 13"/>
          <p:cNvSpPr>
            <a:spLocks noChangeArrowheads="1"/>
          </p:cNvSpPr>
          <p:nvPr/>
        </p:nvSpPr>
        <p:spPr bwMode="auto">
          <a:xfrm>
            <a:off x="77724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2414" name="Rectangle 14"/>
          <p:cNvSpPr>
            <a:spLocks noChangeArrowheads="1"/>
          </p:cNvSpPr>
          <p:nvPr/>
        </p:nvSpPr>
        <p:spPr bwMode="auto">
          <a:xfrm>
            <a:off x="85344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2415" name="Rectangle 15"/>
          <p:cNvSpPr>
            <a:spLocks noChangeArrowheads="1"/>
          </p:cNvSpPr>
          <p:nvPr/>
        </p:nvSpPr>
        <p:spPr bwMode="auto">
          <a:xfrm>
            <a:off x="5943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2416" name="Rectangle 16"/>
          <p:cNvSpPr>
            <a:spLocks noChangeArrowheads="1"/>
          </p:cNvSpPr>
          <p:nvPr/>
        </p:nvSpPr>
        <p:spPr bwMode="auto">
          <a:xfrm>
            <a:off x="548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2417" name="Rectangle 17"/>
          <p:cNvSpPr>
            <a:spLocks noChangeArrowheads="1"/>
          </p:cNvSpPr>
          <p:nvPr/>
        </p:nvSpPr>
        <p:spPr bwMode="auto">
          <a:xfrm>
            <a:off x="502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2418" name="Rectangle 18"/>
          <p:cNvSpPr>
            <a:spLocks noChangeArrowheads="1"/>
          </p:cNvSpPr>
          <p:nvPr/>
        </p:nvSpPr>
        <p:spPr bwMode="auto">
          <a:xfrm>
            <a:off x="4572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2419" name="Rectangle 19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2420" name="Rectangle 20"/>
          <p:cNvSpPr>
            <a:spLocks noChangeArrowheads="1"/>
          </p:cNvSpPr>
          <p:nvPr/>
        </p:nvSpPr>
        <p:spPr bwMode="auto">
          <a:xfrm>
            <a:off x="6400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2421" name="Rectangle 21"/>
          <p:cNvSpPr>
            <a:spLocks noChangeArrowheads="1"/>
          </p:cNvSpPr>
          <p:nvPr/>
        </p:nvSpPr>
        <p:spPr bwMode="auto">
          <a:xfrm>
            <a:off x="6858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2422" name="Rectangle 22"/>
          <p:cNvSpPr>
            <a:spLocks noChangeArrowheads="1"/>
          </p:cNvSpPr>
          <p:nvPr/>
        </p:nvSpPr>
        <p:spPr bwMode="auto">
          <a:xfrm>
            <a:off x="7315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2423" name="Rectangle 23"/>
          <p:cNvSpPr>
            <a:spLocks noChangeArrowheads="1"/>
          </p:cNvSpPr>
          <p:nvPr/>
        </p:nvSpPr>
        <p:spPr bwMode="auto">
          <a:xfrm>
            <a:off x="8077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2424" name="Text Box 24"/>
          <p:cNvSpPr txBox="1">
            <a:spLocks noChangeArrowheads="1"/>
          </p:cNvSpPr>
          <p:nvPr/>
        </p:nvSpPr>
        <p:spPr bwMode="auto">
          <a:xfrm>
            <a:off x="8534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550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304822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426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43427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43428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3429" name="Text Box 5"/>
          <p:cNvSpPr txBox="1">
            <a:spLocks noChangeArrowheads="1"/>
          </p:cNvSpPr>
          <p:nvPr/>
        </p:nvSpPr>
        <p:spPr bwMode="auto">
          <a:xfrm>
            <a:off x="3429000" y="4197350"/>
            <a:ext cx="184056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550</a:t>
            </a:r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950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475</a:t>
            </a:r>
            <a:endParaRPr lang="en-US" sz="2000"/>
          </a:p>
        </p:txBody>
      </p:sp>
      <p:sp>
        <p:nvSpPr>
          <p:cNvPr id="743430" name="Text Box 6"/>
          <p:cNvSpPr txBox="1">
            <a:spLocks noChangeArrowheads="1"/>
          </p:cNvSpPr>
          <p:nvPr/>
        </p:nvSpPr>
        <p:spPr bwMode="auto">
          <a:xfrm>
            <a:off x="7086600" y="4191000"/>
            <a:ext cx="155202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100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150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200</a:t>
            </a:r>
          </a:p>
        </p:txBody>
      </p:sp>
      <p:sp>
        <p:nvSpPr>
          <p:cNvPr id="743431" name="Text Box 7"/>
          <p:cNvSpPr txBox="1">
            <a:spLocks noChangeArrowheads="1"/>
          </p:cNvSpPr>
          <p:nvPr/>
        </p:nvSpPr>
        <p:spPr bwMode="auto">
          <a:xfrm>
            <a:off x="7772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475</a:t>
            </a:r>
          </a:p>
        </p:txBody>
      </p:sp>
      <p:sp>
        <p:nvSpPr>
          <p:cNvPr id="743432" name="Text Box 8"/>
          <p:cNvSpPr txBox="1">
            <a:spLocks noChangeArrowheads="1"/>
          </p:cNvSpPr>
          <p:nvPr/>
        </p:nvSpPr>
        <p:spPr bwMode="auto">
          <a:xfrm>
            <a:off x="7010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400</a:t>
            </a:r>
          </a:p>
        </p:txBody>
      </p:sp>
      <p:sp>
        <p:nvSpPr>
          <p:cNvPr id="743433" name="Text Box 9"/>
          <p:cNvSpPr txBox="1">
            <a:spLocks noChangeArrowheads="1"/>
          </p:cNvSpPr>
          <p:nvPr/>
        </p:nvSpPr>
        <p:spPr bwMode="auto">
          <a:xfrm>
            <a:off x="61722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300</a:t>
            </a:r>
          </a:p>
        </p:txBody>
      </p:sp>
      <p:sp>
        <p:nvSpPr>
          <p:cNvPr id="743434" name="Text Box 10"/>
          <p:cNvSpPr txBox="1">
            <a:spLocks noChangeArrowheads="1"/>
          </p:cNvSpPr>
          <p:nvPr/>
        </p:nvSpPr>
        <p:spPr bwMode="auto">
          <a:xfrm>
            <a:off x="51816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43435" name="Text Box 11"/>
          <p:cNvSpPr txBox="1">
            <a:spLocks noChangeArrowheads="1"/>
          </p:cNvSpPr>
          <p:nvPr/>
        </p:nvSpPr>
        <p:spPr bwMode="auto">
          <a:xfrm>
            <a:off x="4343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100</a:t>
            </a:r>
          </a:p>
        </p:txBody>
      </p:sp>
      <p:sp>
        <p:nvSpPr>
          <p:cNvPr id="743436" name="Text Box 12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43437" name="Rectangle 13"/>
          <p:cNvSpPr>
            <a:spLocks noChangeArrowheads="1"/>
          </p:cNvSpPr>
          <p:nvPr/>
        </p:nvSpPr>
        <p:spPr bwMode="auto">
          <a:xfrm>
            <a:off x="77724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3438" name="Rectangle 14"/>
          <p:cNvSpPr>
            <a:spLocks noChangeArrowheads="1"/>
          </p:cNvSpPr>
          <p:nvPr/>
        </p:nvSpPr>
        <p:spPr bwMode="auto">
          <a:xfrm>
            <a:off x="85344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3439" name="Rectangle 15"/>
          <p:cNvSpPr>
            <a:spLocks noChangeArrowheads="1"/>
          </p:cNvSpPr>
          <p:nvPr/>
        </p:nvSpPr>
        <p:spPr bwMode="auto">
          <a:xfrm>
            <a:off x="5943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3440" name="Rectangle 16"/>
          <p:cNvSpPr>
            <a:spLocks noChangeArrowheads="1"/>
          </p:cNvSpPr>
          <p:nvPr/>
        </p:nvSpPr>
        <p:spPr bwMode="auto">
          <a:xfrm>
            <a:off x="548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3441" name="Rectangle 17"/>
          <p:cNvSpPr>
            <a:spLocks noChangeArrowheads="1"/>
          </p:cNvSpPr>
          <p:nvPr/>
        </p:nvSpPr>
        <p:spPr bwMode="auto">
          <a:xfrm>
            <a:off x="502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3442" name="Rectangle 18"/>
          <p:cNvSpPr>
            <a:spLocks noChangeArrowheads="1"/>
          </p:cNvSpPr>
          <p:nvPr/>
        </p:nvSpPr>
        <p:spPr bwMode="auto">
          <a:xfrm>
            <a:off x="4572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3443" name="Rectangle 19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3444" name="Rectangle 20"/>
          <p:cNvSpPr>
            <a:spLocks noChangeArrowheads="1"/>
          </p:cNvSpPr>
          <p:nvPr/>
        </p:nvSpPr>
        <p:spPr bwMode="auto">
          <a:xfrm>
            <a:off x="6400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3445" name="Rectangle 21"/>
          <p:cNvSpPr>
            <a:spLocks noChangeArrowheads="1"/>
          </p:cNvSpPr>
          <p:nvPr/>
        </p:nvSpPr>
        <p:spPr bwMode="auto">
          <a:xfrm>
            <a:off x="6858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3446" name="Rectangle 22"/>
          <p:cNvSpPr>
            <a:spLocks noChangeArrowheads="1"/>
          </p:cNvSpPr>
          <p:nvPr/>
        </p:nvSpPr>
        <p:spPr bwMode="auto">
          <a:xfrm>
            <a:off x="7315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3447" name="Rectangle 23"/>
          <p:cNvSpPr>
            <a:spLocks noChangeArrowheads="1"/>
          </p:cNvSpPr>
          <p:nvPr/>
        </p:nvSpPr>
        <p:spPr bwMode="auto">
          <a:xfrm>
            <a:off x="8077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3448" name="Rectangle 24"/>
          <p:cNvSpPr>
            <a:spLocks noChangeArrowheads="1"/>
          </p:cNvSpPr>
          <p:nvPr/>
        </p:nvSpPr>
        <p:spPr bwMode="auto">
          <a:xfrm>
            <a:off x="929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3449" name="Rectangle 25"/>
          <p:cNvSpPr>
            <a:spLocks noChangeArrowheads="1"/>
          </p:cNvSpPr>
          <p:nvPr/>
        </p:nvSpPr>
        <p:spPr bwMode="auto">
          <a:xfrm>
            <a:off x="883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3450" name="Rectangle 26"/>
          <p:cNvSpPr>
            <a:spLocks noChangeArrowheads="1"/>
          </p:cNvSpPr>
          <p:nvPr/>
        </p:nvSpPr>
        <p:spPr bwMode="auto">
          <a:xfrm>
            <a:off x="3886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3451" name="Rectangle 27"/>
          <p:cNvSpPr>
            <a:spLocks noChangeArrowheads="1"/>
          </p:cNvSpPr>
          <p:nvPr/>
        </p:nvSpPr>
        <p:spPr bwMode="auto">
          <a:xfrm>
            <a:off x="48006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3452" name="Rectangle 28"/>
          <p:cNvSpPr>
            <a:spLocks noChangeArrowheads="1"/>
          </p:cNvSpPr>
          <p:nvPr/>
        </p:nvSpPr>
        <p:spPr bwMode="auto">
          <a:xfrm>
            <a:off x="43434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3453" name="Rectangle 29"/>
          <p:cNvSpPr>
            <a:spLocks noChangeArrowheads="1"/>
          </p:cNvSpPr>
          <p:nvPr/>
        </p:nvSpPr>
        <p:spPr bwMode="auto">
          <a:xfrm>
            <a:off x="52578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3454" name="Rectangle 30"/>
          <p:cNvSpPr>
            <a:spLocks noChangeArrowheads="1"/>
          </p:cNvSpPr>
          <p:nvPr/>
        </p:nvSpPr>
        <p:spPr bwMode="auto">
          <a:xfrm>
            <a:off x="6172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3455" name="Rectangle 31"/>
          <p:cNvSpPr>
            <a:spLocks noChangeArrowheads="1"/>
          </p:cNvSpPr>
          <p:nvPr/>
        </p:nvSpPr>
        <p:spPr bwMode="auto">
          <a:xfrm>
            <a:off x="57150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3456" name="Text Box 32"/>
          <p:cNvSpPr txBox="1">
            <a:spLocks noChangeArrowheads="1"/>
          </p:cNvSpPr>
          <p:nvPr/>
        </p:nvSpPr>
        <p:spPr bwMode="auto">
          <a:xfrm>
            <a:off x="8534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550</a:t>
            </a:r>
          </a:p>
        </p:txBody>
      </p:sp>
      <p:sp>
        <p:nvSpPr>
          <p:cNvPr id="743457" name="Text Box 33"/>
          <p:cNvSpPr txBox="1">
            <a:spLocks noChangeArrowheads="1"/>
          </p:cNvSpPr>
          <p:nvPr/>
        </p:nvSpPr>
        <p:spPr bwMode="auto">
          <a:xfrm>
            <a:off x="94488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650</a:t>
            </a:r>
          </a:p>
        </p:txBody>
      </p:sp>
      <p:sp>
        <p:nvSpPr>
          <p:cNvPr id="743458" name="Text Box 34"/>
          <p:cNvSpPr txBox="1">
            <a:spLocks noChangeArrowheads="1"/>
          </p:cNvSpPr>
          <p:nvPr/>
        </p:nvSpPr>
        <p:spPr bwMode="auto">
          <a:xfrm>
            <a:off x="36576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650</a:t>
            </a:r>
          </a:p>
        </p:txBody>
      </p:sp>
      <p:sp>
        <p:nvSpPr>
          <p:cNvPr id="743459" name="Text Box 35"/>
          <p:cNvSpPr txBox="1">
            <a:spLocks noChangeArrowheads="1"/>
          </p:cNvSpPr>
          <p:nvPr/>
        </p:nvSpPr>
        <p:spPr bwMode="auto">
          <a:xfrm>
            <a:off x="45720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750</a:t>
            </a:r>
          </a:p>
        </p:txBody>
      </p:sp>
      <p:sp>
        <p:nvSpPr>
          <p:cNvPr id="743460" name="Text Box 36"/>
          <p:cNvSpPr txBox="1">
            <a:spLocks noChangeArrowheads="1"/>
          </p:cNvSpPr>
          <p:nvPr/>
        </p:nvSpPr>
        <p:spPr bwMode="auto">
          <a:xfrm>
            <a:off x="54864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850</a:t>
            </a:r>
          </a:p>
        </p:txBody>
      </p:sp>
      <p:sp>
        <p:nvSpPr>
          <p:cNvPr id="743461" name="Text Box 37"/>
          <p:cNvSpPr txBox="1">
            <a:spLocks noChangeArrowheads="1"/>
          </p:cNvSpPr>
          <p:nvPr/>
        </p:nvSpPr>
        <p:spPr bwMode="auto">
          <a:xfrm>
            <a:off x="64008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950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939416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450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44451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44452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4453" name="Text Box 5"/>
          <p:cNvSpPr txBox="1">
            <a:spLocks noChangeArrowheads="1"/>
          </p:cNvSpPr>
          <p:nvPr/>
        </p:nvSpPr>
        <p:spPr bwMode="auto">
          <a:xfrm>
            <a:off x="3429001" y="4191000"/>
            <a:ext cx="1968809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1100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550</a:t>
            </a:r>
            <a:endParaRPr lang="en-US" sz="2000"/>
          </a:p>
          <a:p>
            <a:pPr eaLnBrk="0" hangingPunct="0"/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950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475</a:t>
            </a:r>
            <a:endParaRPr lang="en-US" sz="2000"/>
          </a:p>
        </p:txBody>
      </p:sp>
      <p:sp>
        <p:nvSpPr>
          <p:cNvPr id="744454" name="Text Box 6"/>
          <p:cNvSpPr txBox="1">
            <a:spLocks noChangeArrowheads="1"/>
          </p:cNvSpPr>
          <p:nvPr/>
        </p:nvSpPr>
        <p:spPr bwMode="auto">
          <a:xfrm>
            <a:off x="7086600" y="4191000"/>
            <a:ext cx="155202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100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150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200</a:t>
            </a:r>
          </a:p>
        </p:txBody>
      </p:sp>
      <p:sp>
        <p:nvSpPr>
          <p:cNvPr id="744455" name="Text Box 7"/>
          <p:cNvSpPr txBox="1">
            <a:spLocks noChangeArrowheads="1"/>
          </p:cNvSpPr>
          <p:nvPr/>
        </p:nvSpPr>
        <p:spPr bwMode="auto">
          <a:xfrm>
            <a:off x="7772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475</a:t>
            </a:r>
          </a:p>
        </p:txBody>
      </p:sp>
      <p:sp>
        <p:nvSpPr>
          <p:cNvPr id="744456" name="Text Box 8"/>
          <p:cNvSpPr txBox="1">
            <a:spLocks noChangeArrowheads="1"/>
          </p:cNvSpPr>
          <p:nvPr/>
        </p:nvSpPr>
        <p:spPr bwMode="auto">
          <a:xfrm>
            <a:off x="7010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400</a:t>
            </a:r>
          </a:p>
        </p:txBody>
      </p:sp>
      <p:sp>
        <p:nvSpPr>
          <p:cNvPr id="744457" name="Text Box 9"/>
          <p:cNvSpPr txBox="1">
            <a:spLocks noChangeArrowheads="1"/>
          </p:cNvSpPr>
          <p:nvPr/>
        </p:nvSpPr>
        <p:spPr bwMode="auto">
          <a:xfrm>
            <a:off x="61722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300</a:t>
            </a:r>
          </a:p>
        </p:txBody>
      </p:sp>
      <p:sp>
        <p:nvSpPr>
          <p:cNvPr id="744458" name="Text Box 10"/>
          <p:cNvSpPr txBox="1">
            <a:spLocks noChangeArrowheads="1"/>
          </p:cNvSpPr>
          <p:nvPr/>
        </p:nvSpPr>
        <p:spPr bwMode="auto">
          <a:xfrm>
            <a:off x="51816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44459" name="Text Box 11"/>
          <p:cNvSpPr txBox="1">
            <a:spLocks noChangeArrowheads="1"/>
          </p:cNvSpPr>
          <p:nvPr/>
        </p:nvSpPr>
        <p:spPr bwMode="auto">
          <a:xfrm>
            <a:off x="4343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100</a:t>
            </a:r>
          </a:p>
        </p:txBody>
      </p:sp>
      <p:sp>
        <p:nvSpPr>
          <p:cNvPr id="744460" name="Text Box 12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44461" name="Rectangle 13"/>
          <p:cNvSpPr>
            <a:spLocks noChangeArrowheads="1"/>
          </p:cNvSpPr>
          <p:nvPr/>
        </p:nvSpPr>
        <p:spPr bwMode="auto">
          <a:xfrm>
            <a:off x="77724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4462" name="Rectangle 14"/>
          <p:cNvSpPr>
            <a:spLocks noChangeArrowheads="1"/>
          </p:cNvSpPr>
          <p:nvPr/>
        </p:nvSpPr>
        <p:spPr bwMode="auto">
          <a:xfrm>
            <a:off x="85344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4463" name="Rectangle 15"/>
          <p:cNvSpPr>
            <a:spLocks noChangeArrowheads="1"/>
          </p:cNvSpPr>
          <p:nvPr/>
        </p:nvSpPr>
        <p:spPr bwMode="auto">
          <a:xfrm>
            <a:off x="5943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4464" name="Rectangle 16"/>
          <p:cNvSpPr>
            <a:spLocks noChangeArrowheads="1"/>
          </p:cNvSpPr>
          <p:nvPr/>
        </p:nvSpPr>
        <p:spPr bwMode="auto">
          <a:xfrm>
            <a:off x="548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4465" name="Rectangle 17"/>
          <p:cNvSpPr>
            <a:spLocks noChangeArrowheads="1"/>
          </p:cNvSpPr>
          <p:nvPr/>
        </p:nvSpPr>
        <p:spPr bwMode="auto">
          <a:xfrm>
            <a:off x="502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4466" name="Rectangle 18"/>
          <p:cNvSpPr>
            <a:spLocks noChangeArrowheads="1"/>
          </p:cNvSpPr>
          <p:nvPr/>
        </p:nvSpPr>
        <p:spPr bwMode="auto">
          <a:xfrm>
            <a:off x="4572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4467" name="Rectangle 19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4468" name="Rectangle 20"/>
          <p:cNvSpPr>
            <a:spLocks noChangeArrowheads="1"/>
          </p:cNvSpPr>
          <p:nvPr/>
        </p:nvSpPr>
        <p:spPr bwMode="auto">
          <a:xfrm>
            <a:off x="6400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4469" name="Rectangle 21"/>
          <p:cNvSpPr>
            <a:spLocks noChangeArrowheads="1"/>
          </p:cNvSpPr>
          <p:nvPr/>
        </p:nvSpPr>
        <p:spPr bwMode="auto">
          <a:xfrm>
            <a:off x="6858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4470" name="Rectangle 22"/>
          <p:cNvSpPr>
            <a:spLocks noChangeArrowheads="1"/>
          </p:cNvSpPr>
          <p:nvPr/>
        </p:nvSpPr>
        <p:spPr bwMode="auto">
          <a:xfrm>
            <a:off x="7315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4471" name="Rectangle 23"/>
          <p:cNvSpPr>
            <a:spLocks noChangeArrowheads="1"/>
          </p:cNvSpPr>
          <p:nvPr/>
        </p:nvSpPr>
        <p:spPr bwMode="auto">
          <a:xfrm>
            <a:off x="8077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4472" name="Rectangle 24"/>
          <p:cNvSpPr>
            <a:spLocks noChangeArrowheads="1"/>
          </p:cNvSpPr>
          <p:nvPr/>
        </p:nvSpPr>
        <p:spPr bwMode="auto">
          <a:xfrm>
            <a:off x="929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4473" name="Rectangle 25"/>
          <p:cNvSpPr>
            <a:spLocks noChangeArrowheads="1"/>
          </p:cNvSpPr>
          <p:nvPr/>
        </p:nvSpPr>
        <p:spPr bwMode="auto">
          <a:xfrm>
            <a:off x="883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4474" name="Rectangle 26"/>
          <p:cNvSpPr>
            <a:spLocks noChangeArrowheads="1"/>
          </p:cNvSpPr>
          <p:nvPr/>
        </p:nvSpPr>
        <p:spPr bwMode="auto">
          <a:xfrm>
            <a:off x="3886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4475" name="Rectangle 27"/>
          <p:cNvSpPr>
            <a:spLocks noChangeArrowheads="1"/>
          </p:cNvSpPr>
          <p:nvPr/>
        </p:nvSpPr>
        <p:spPr bwMode="auto">
          <a:xfrm>
            <a:off x="48006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4476" name="Rectangle 28"/>
          <p:cNvSpPr>
            <a:spLocks noChangeArrowheads="1"/>
          </p:cNvSpPr>
          <p:nvPr/>
        </p:nvSpPr>
        <p:spPr bwMode="auto">
          <a:xfrm>
            <a:off x="43434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4477" name="Rectangle 29"/>
          <p:cNvSpPr>
            <a:spLocks noChangeArrowheads="1"/>
          </p:cNvSpPr>
          <p:nvPr/>
        </p:nvSpPr>
        <p:spPr bwMode="auto">
          <a:xfrm>
            <a:off x="52578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4478" name="Rectangle 30"/>
          <p:cNvSpPr>
            <a:spLocks noChangeArrowheads="1"/>
          </p:cNvSpPr>
          <p:nvPr/>
        </p:nvSpPr>
        <p:spPr bwMode="auto">
          <a:xfrm>
            <a:off x="6172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4479" name="Rectangle 31"/>
          <p:cNvSpPr>
            <a:spLocks noChangeArrowheads="1"/>
          </p:cNvSpPr>
          <p:nvPr/>
        </p:nvSpPr>
        <p:spPr bwMode="auto">
          <a:xfrm>
            <a:off x="57150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4480" name="Rectangle 32"/>
          <p:cNvSpPr>
            <a:spLocks noChangeArrowheads="1"/>
          </p:cNvSpPr>
          <p:nvPr/>
        </p:nvSpPr>
        <p:spPr bwMode="auto">
          <a:xfrm>
            <a:off x="66294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4481" name="Rectangle 33"/>
          <p:cNvSpPr>
            <a:spLocks noChangeArrowheads="1"/>
          </p:cNvSpPr>
          <p:nvPr/>
        </p:nvSpPr>
        <p:spPr bwMode="auto">
          <a:xfrm>
            <a:off x="70866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4482" name="Rectangle 34"/>
          <p:cNvSpPr>
            <a:spLocks noChangeArrowheads="1"/>
          </p:cNvSpPr>
          <p:nvPr/>
        </p:nvSpPr>
        <p:spPr bwMode="auto">
          <a:xfrm>
            <a:off x="75438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4483" name="Text Box 35"/>
          <p:cNvSpPr txBox="1">
            <a:spLocks noChangeArrowheads="1"/>
          </p:cNvSpPr>
          <p:nvPr/>
        </p:nvSpPr>
        <p:spPr bwMode="auto">
          <a:xfrm>
            <a:off x="8534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550</a:t>
            </a:r>
          </a:p>
        </p:txBody>
      </p:sp>
      <p:sp>
        <p:nvSpPr>
          <p:cNvPr id="744484" name="Text Box 36"/>
          <p:cNvSpPr txBox="1">
            <a:spLocks noChangeArrowheads="1"/>
          </p:cNvSpPr>
          <p:nvPr/>
        </p:nvSpPr>
        <p:spPr bwMode="auto">
          <a:xfrm>
            <a:off x="94488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650</a:t>
            </a:r>
          </a:p>
        </p:txBody>
      </p:sp>
      <p:sp>
        <p:nvSpPr>
          <p:cNvPr id="744485" name="Text Box 37"/>
          <p:cNvSpPr txBox="1">
            <a:spLocks noChangeArrowheads="1"/>
          </p:cNvSpPr>
          <p:nvPr/>
        </p:nvSpPr>
        <p:spPr bwMode="auto">
          <a:xfrm>
            <a:off x="36576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650</a:t>
            </a:r>
          </a:p>
        </p:txBody>
      </p:sp>
      <p:sp>
        <p:nvSpPr>
          <p:cNvPr id="744486" name="Text Box 38"/>
          <p:cNvSpPr txBox="1">
            <a:spLocks noChangeArrowheads="1"/>
          </p:cNvSpPr>
          <p:nvPr/>
        </p:nvSpPr>
        <p:spPr bwMode="auto">
          <a:xfrm>
            <a:off x="45720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750</a:t>
            </a:r>
          </a:p>
        </p:txBody>
      </p:sp>
      <p:sp>
        <p:nvSpPr>
          <p:cNvPr id="744487" name="Text Box 39"/>
          <p:cNvSpPr txBox="1">
            <a:spLocks noChangeArrowheads="1"/>
          </p:cNvSpPr>
          <p:nvPr/>
        </p:nvSpPr>
        <p:spPr bwMode="auto">
          <a:xfrm>
            <a:off x="54864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850</a:t>
            </a:r>
          </a:p>
        </p:txBody>
      </p:sp>
      <p:sp>
        <p:nvSpPr>
          <p:cNvPr id="744488" name="Text Box 40"/>
          <p:cNvSpPr txBox="1">
            <a:spLocks noChangeArrowheads="1"/>
          </p:cNvSpPr>
          <p:nvPr/>
        </p:nvSpPr>
        <p:spPr bwMode="auto">
          <a:xfrm>
            <a:off x="64008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950</a:t>
            </a:r>
          </a:p>
        </p:txBody>
      </p:sp>
      <p:sp>
        <p:nvSpPr>
          <p:cNvPr id="744489" name="Text Box 41"/>
          <p:cNvSpPr txBox="1">
            <a:spLocks noChangeArrowheads="1"/>
          </p:cNvSpPr>
          <p:nvPr/>
        </p:nvSpPr>
        <p:spPr bwMode="auto">
          <a:xfrm>
            <a:off x="72390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1050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287790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74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45475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45476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5477" name="Text Box 5"/>
          <p:cNvSpPr txBox="1">
            <a:spLocks noChangeArrowheads="1"/>
          </p:cNvSpPr>
          <p:nvPr/>
        </p:nvSpPr>
        <p:spPr bwMode="auto">
          <a:xfrm>
            <a:off x="3429001" y="4191000"/>
            <a:ext cx="1968809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1100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550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1275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950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475</a:t>
            </a:r>
            <a:endParaRPr lang="en-US" sz="2000"/>
          </a:p>
        </p:txBody>
      </p:sp>
      <p:sp>
        <p:nvSpPr>
          <p:cNvPr id="745478" name="Text Box 6"/>
          <p:cNvSpPr txBox="1">
            <a:spLocks noChangeArrowheads="1"/>
          </p:cNvSpPr>
          <p:nvPr/>
        </p:nvSpPr>
        <p:spPr bwMode="auto">
          <a:xfrm>
            <a:off x="7086600" y="4191000"/>
            <a:ext cx="155202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100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150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200</a:t>
            </a:r>
          </a:p>
        </p:txBody>
      </p:sp>
      <p:sp>
        <p:nvSpPr>
          <p:cNvPr id="745479" name="Text Box 7"/>
          <p:cNvSpPr txBox="1">
            <a:spLocks noChangeArrowheads="1"/>
          </p:cNvSpPr>
          <p:nvPr/>
        </p:nvSpPr>
        <p:spPr bwMode="auto">
          <a:xfrm>
            <a:off x="7772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475</a:t>
            </a:r>
          </a:p>
        </p:txBody>
      </p:sp>
      <p:sp>
        <p:nvSpPr>
          <p:cNvPr id="745480" name="Text Box 8"/>
          <p:cNvSpPr txBox="1">
            <a:spLocks noChangeArrowheads="1"/>
          </p:cNvSpPr>
          <p:nvPr/>
        </p:nvSpPr>
        <p:spPr bwMode="auto">
          <a:xfrm>
            <a:off x="7010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400</a:t>
            </a:r>
          </a:p>
        </p:txBody>
      </p:sp>
      <p:sp>
        <p:nvSpPr>
          <p:cNvPr id="745481" name="Text Box 9"/>
          <p:cNvSpPr txBox="1">
            <a:spLocks noChangeArrowheads="1"/>
          </p:cNvSpPr>
          <p:nvPr/>
        </p:nvSpPr>
        <p:spPr bwMode="auto">
          <a:xfrm>
            <a:off x="61722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300</a:t>
            </a:r>
          </a:p>
        </p:txBody>
      </p:sp>
      <p:sp>
        <p:nvSpPr>
          <p:cNvPr id="745482" name="Text Box 10"/>
          <p:cNvSpPr txBox="1">
            <a:spLocks noChangeArrowheads="1"/>
          </p:cNvSpPr>
          <p:nvPr/>
        </p:nvSpPr>
        <p:spPr bwMode="auto">
          <a:xfrm>
            <a:off x="51816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45483" name="Text Box 11"/>
          <p:cNvSpPr txBox="1">
            <a:spLocks noChangeArrowheads="1"/>
          </p:cNvSpPr>
          <p:nvPr/>
        </p:nvSpPr>
        <p:spPr bwMode="auto">
          <a:xfrm>
            <a:off x="4343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100</a:t>
            </a:r>
          </a:p>
        </p:txBody>
      </p:sp>
      <p:sp>
        <p:nvSpPr>
          <p:cNvPr id="745484" name="Text Box 12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45485" name="Rectangle 13"/>
          <p:cNvSpPr>
            <a:spLocks noChangeArrowheads="1"/>
          </p:cNvSpPr>
          <p:nvPr/>
        </p:nvSpPr>
        <p:spPr bwMode="auto">
          <a:xfrm>
            <a:off x="77724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5486" name="Rectangle 14"/>
          <p:cNvSpPr>
            <a:spLocks noChangeArrowheads="1"/>
          </p:cNvSpPr>
          <p:nvPr/>
        </p:nvSpPr>
        <p:spPr bwMode="auto">
          <a:xfrm>
            <a:off x="85344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5487" name="Rectangle 15"/>
          <p:cNvSpPr>
            <a:spLocks noChangeArrowheads="1"/>
          </p:cNvSpPr>
          <p:nvPr/>
        </p:nvSpPr>
        <p:spPr bwMode="auto">
          <a:xfrm>
            <a:off x="5943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5488" name="Rectangle 16"/>
          <p:cNvSpPr>
            <a:spLocks noChangeArrowheads="1"/>
          </p:cNvSpPr>
          <p:nvPr/>
        </p:nvSpPr>
        <p:spPr bwMode="auto">
          <a:xfrm>
            <a:off x="548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5489" name="Rectangle 17"/>
          <p:cNvSpPr>
            <a:spLocks noChangeArrowheads="1"/>
          </p:cNvSpPr>
          <p:nvPr/>
        </p:nvSpPr>
        <p:spPr bwMode="auto">
          <a:xfrm>
            <a:off x="502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5490" name="Rectangle 18"/>
          <p:cNvSpPr>
            <a:spLocks noChangeArrowheads="1"/>
          </p:cNvSpPr>
          <p:nvPr/>
        </p:nvSpPr>
        <p:spPr bwMode="auto">
          <a:xfrm>
            <a:off x="4572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5491" name="Rectangle 19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5492" name="Rectangle 20"/>
          <p:cNvSpPr>
            <a:spLocks noChangeArrowheads="1"/>
          </p:cNvSpPr>
          <p:nvPr/>
        </p:nvSpPr>
        <p:spPr bwMode="auto">
          <a:xfrm>
            <a:off x="6400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5493" name="Rectangle 21"/>
          <p:cNvSpPr>
            <a:spLocks noChangeArrowheads="1"/>
          </p:cNvSpPr>
          <p:nvPr/>
        </p:nvSpPr>
        <p:spPr bwMode="auto">
          <a:xfrm>
            <a:off x="6858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5494" name="Rectangle 22"/>
          <p:cNvSpPr>
            <a:spLocks noChangeArrowheads="1"/>
          </p:cNvSpPr>
          <p:nvPr/>
        </p:nvSpPr>
        <p:spPr bwMode="auto">
          <a:xfrm>
            <a:off x="7315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5495" name="Rectangle 23"/>
          <p:cNvSpPr>
            <a:spLocks noChangeArrowheads="1"/>
          </p:cNvSpPr>
          <p:nvPr/>
        </p:nvSpPr>
        <p:spPr bwMode="auto">
          <a:xfrm>
            <a:off x="8077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5496" name="Rectangle 24"/>
          <p:cNvSpPr>
            <a:spLocks noChangeArrowheads="1"/>
          </p:cNvSpPr>
          <p:nvPr/>
        </p:nvSpPr>
        <p:spPr bwMode="auto">
          <a:xfrm>
            <a:off x="929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5497" name="Rectangle 25"/>
          <p:cNvSpPr>
            <a:spLocks noChangeArrowheads="1"/>
          </p:cNvSpPr>
          <p:nvPr/>
        </p:nvSpPr>
        <p:spPr bwMode="auto">
          <a:xfrm>
            <a:off x="883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5498" name="Rectangle 26"/>
          <p:cNvSpPr>
            <a:spLocks noChangeArrowheads="1"/>
          </p:cNvSpPr>
          <p:nvPr/>
        </p:nvSpPr>
        <p:spPr bwMode="auto">
          <a:xfrm>
            <a:off x="3886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5499" name="Rectangle 27"/>
          <p:cNvSpPr>
            <a:spLocks noChangeArrowheads="1"/>
          </p:cNvSpPr>
          <p:nvPr/>
        </p:nvSpPr>
        <p:spPr bwMode="auto">
          <a:xfrm>
            <a:off x="48006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5500" name="Rectangle 28"/>
          <p:cNvSpPr>
            <a:spLocks noChangeArrowheads="1"/>
          </p:cNvSpPr>
          <p:nvPr/>
        </p:nvSpPr>
        <p:spPr bwMode="auto">
          <a:xfrm>
            <a:off x="43434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5501" name="Rectangle 29"/>
          <p:cNvSpPr>
            <a:spLocks noChangeArrowheads="1"/>
          </p:cNvSpPr>
          <p:nvPr/>
        </p:nvSpPr>
        <p:spPr bwMode="auto">
          <a:xfrm>
            <a:off x="52578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5502" name="Rectangle 30"/>
          <p:cNvSpPr>
            <a:spLocks noChangeArrowheads="1"/>
          </p:cNvSpPr>
          <p:nvPr/>
        </p:nvSpPr>
        <p:spPr bwMode="auto">
          <a:xfrm>
            <a:off x="6172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5503" name="Rectangle 31"/>
          <p:cNvSpPr>
            <a:spLocks noChangeArrowheads="1"/>
          </p:cNvSpPr>
          <p:nvPr/>
        </p:nvSpPr>
        <p:spPr bwMode="auto">
          <a:xfrm>
            <a:off x="57150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5504" name="Rectangle 32"/>
          <p:cNvSpPr>
            <a:spLocks noChangeArrowheads="1"/>
          </p:cNvSpPr>
          <p:nvPr/>
        </p:nvSpPr>
        <p:spPr bwMode="auto">
          <a:xfrm>
            <a:off x="66294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5505" name="Rectangle 33"/>
          <p:cNvSpPr>
            <a:spLocks noChangeArrowheads="1"/>
          </p:cNvSpPr>
          <p:nvPr/>
        </p:nvSpPr>
        <p:spPr bwMode="auto">
          <a:xfrm>
            <a:off x="70866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5506" name="Rectangle 34"/>
          <p:cNvSpPr>
            <a:spLocks noChangeArrowheads="1"/>
          </p:cNvSpPr>
          <p:nvPr/>
        </p:nvSpPr>
        <p:spPr bwMode="auto">
          <a:xfrm>
            <a:off x="75438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5507" name="Rectangle 35"/>
          <p:cNvSpPr>
            <a:spLocks noChangeArrowheads="1"/>
          </p:cNvSpPr>
          <p:nvPr/>
        </p:nvSpPr>
        <p:spPr bwMode="auto">
          <a:xfrm>
            <a:off x="80010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5508" name="Rectangle 36"/>
          <p:cNvSpPr>
            <a:spLocks noChangeArrowheads="1"/>
          </p:cNvSpPr>
          <p:nvPr/>
        </p:nvSpPr>
        <p:spPr bwMode="auto">
          <a:xfrm>
            <a:off x="8458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5509" name="Rectangle 37"/>
          <p:cNvSpPr>
            <a:spLocks noChangeArrowheads="1"/>
          </p:cNvSpPr>
          <p:nvPr/>
        </p:nvSpPr>
        <p:spPr bwMode="auto">
          <a:xfrm>
            <a:off x="89154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5510" name="Rectangle 38"/>
          <p:cNvSpPr>
            <a:spLocks noChangeArrowheads="1"/>
          </p:cNvSpPr>
          <p:nvPr/>
        </p:nvSpPr>
        <p:spPr bwMode="auto">
          <a:xfrm>
            <a:off x="9372600" y="3581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5511" name="Text Box 39"/>
          <p:cNvSpPr txBox="1">
            <a:spLocks noChangeArrowheads="1"/>
          </p:cNvSpPr>
          <p:nvPr/>
        </p:nvSpPr>
        <p:spPr bwMode="auto">
          <a:xfrm>
            <a:off x="8534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550</a:t>
            </a:r>
          </a:p>
        </p:txBody>
      </p:sp>
      <p:sp>
        <p:nvSpPr>
          <p:cNvPr id="745512" name="Text Box 40"/>
          <p:cNvSpPr txBox="1">
            <a:spLocks noChangeArrowheads="1"/>
          </p:cNvSpPr>
          <p:nvPr/>
        </p:nvSpPr>
        <p:spPr bwMode="auto">
          <a:xfrm>
            <a:off x="94488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650</a:t>
            </a:r>
          </a:p>
        </p:txBody>
      </p:sp>
      <p:sp>
        <p:nvSpPr>
          <p:cNvPr id="745513" name="Text Box 41"/>
          <p:cNvSpPr txBox="1">
            <a:spLocks noChangeArrowheads="1"/>
          </p:cNvSpPr>
          <p:nvPr/>
        </p:nvSpPr>
        <p:spPr bwMode="auto">
          <a:xfrm>
            <a:off x="36576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650</a:t>
            </a:r>
          </a:p>
        </p:txBody>
      </p:sp>
      <p:sp>
        <p:nvSpPr>
          <p:cNvPr id="745514" name="Text Box 42"/>
          <p:cNvSpPr txBox="1">
            <a:spLocks noChangeArrowheads="1"/>
          </p:cNvSpPr>
          <p:nvPr/>
        </p:nvSpPr>
        <p:spPr bwMode="auto">
          <a:xfrm>
            <a:off x="45720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750</a:t>
            </a:r>
          </a:p>
        </p:txBody>
      </p:sp>
      <p:sp>
        <p:nvSpPr>
          <p:cNvPr id="745515" name="Text Box 43"/>
          <p:cNvSpPr txBox="1">
            <a:spLocks noChangeArrowheads="1"/>
          </p:cNvSpPr>
          <p:nvPr/>
        </p:nvSpPr>
        <p:spPr bwMode="auto">
          <a:xfrm>
            <a:off x="54864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850</a:t>
            </a:r>
          </a:p>
        </p:txBody>
      </p:sp>
      <p:sp>
        <p:nvSpPr>
          <p:cNvPr id="745516" name="Text Box 44"/>
          <p:cNvSpPr txBox="1">
            <a:spLocks noChangeArrowheads="1"/>
          </p:cNvSpPr>
          <p:nvPr/>
        </p:nvSpPr>
        <p:spPr bwMode="auto">
          <a:xfrm>
            <a:off x="64008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950</a:t>
            </a:r>
          </a:p>
        </p:txBody>
      </p:sp>
      <p:sp>
        <p:nvSpPr>
          <p:cNvPr id="745517" name="Text Box 45"/>
          <p:cNvSpPr txBox="1">
            <a:spLocks noChangeArrowheads="1"/>
          </p:cNvSpPr>
          <p:nvPr/>
        </p:nvSpPr>
        <p:spPr bwMode="auto">
          <a:xfrm>
            <a:off x="72390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1050</a:t>
            </a:r>
          </a:p>
        </p:txBody>
      </p:sp>
      <p:sp>
        <p:nvSpPr>
          <p:cNvPr id="745518" name="Text Box 46"/>
          <p:cNvSpPr txBox="1">
            <a:spLocks noChangeArrowheads="1"/>
          </p:cNvSpPr>
          <p:nvPr/>
        </p:nvSpPr>
        <p:spPr bwMode="auto">
          <a:xfrm>
            <a:off x="8229601" y="3276600"/>
            <a:ext cx="68050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1150</a:t>
            </a:r>
          </a:p>
        </p:txBody>
      </p:sp>
      <p:sp>
        <p:nvSpPr>
          <p:cNvPr id="745519" name="Text Box 47"/>
          <p:cNvSpPr txBox="1">
            <a:spLocks noChangeArrowheads="1"/>
          </p:cNvSpPr>
          <p:nvPr/>
        </p:nvSpPr>
        <p:spPr bwMode="auto">
          <a:xfrm>
            <a:off x="89916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1250</a:t>
            </a:r>
          </a:p>
        </p:txBody>
      </p:sp>
      <p:sp>
        <p:nvSpPr>
          <p:cNvPr id="745520" name="Text Box 48"/>
          <p:cNvSpPr txBox="1">
            <a:spLocks noChangeArrowheads="1"/>
          </p:cNvSpPr>
          <p:nvPr/>
        </p:nvSpPr>
        <p:spPr bwMode="auto">
          <a:xfrm>
            <a:off x="95250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1275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79247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3571"/>
            <a:ext cx="11201400" cy="1670086"/>
          </a:xfrm>
        </p:spPr>
        <p:txBody>
          <a:bodyPr/>
          <a:lstStyle/>
          <a:p>
            <a:pPr algn="l"/>
            <a:r>
              <a:rPr lang="en-NZ" sz="4000" dirty="0">
                <a:solidFill>
                  <a:srgbClr val="FF0000"/>
                </a:solidFill>
              </a:rPr>
              <a:t>Exercise 2. </a:t>
            </a:r>
            <a:r>
              <a:rPr lang="en-US" sz="4000" dirty="0"/>
              <a:t>What are reasons for</a:t>
            </a:r>
            <a:r>
              <a:rPr lang="en-US" sz="4000" b="1" dirty="0"/>
              <a:t> </a:t>
            </a:r>
            <a:r>
              <a:rPr lang="en-US" sz="4000" dirty="0"/>
              <a:t>running jobs (processes) to cease using a CPU?  Can you write down one reason or two? Hint: There are four.</a:t>
            </a:r>
            <a:endParaRPr lang="en-NZ" sz="4000" dirty="0">
              <a:latin typeface="+mj-lt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429000" y="2786389"/>
            <a:ext cx="11430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eaLnBrk="0" hangingPunct="0"/>
            <a:r>
              <a:rPr lang="en-US" altLang="en-US"/>
              <a:t>Ready</a:t>
            </a:r>
          </a:p>
          <a:p>
            <a:pPr algn="ctr" eaLnBrk="0" hangingPunct="0"/>
            <a:r>
              <a:rPr lang="en-US" altLang="en-US"/>
              <a:t>List</a:t>
            </a:r>
          </a:p>
        </p:txBody>
      </p:sp>
      <p:sp>
        <p:nvSpPr>
          <p:cNvPr id="7" name="AutoShape 4"/>
          <p:cNvSpPr>
            <a:spLocks noChangeArrowheads="1"/>
          </p:cNvSpPr>
          <p:nvPr/>
        </p:nvSpPr>
        <p:spPr bwMode="auto">
          <a:xfrm>
            <a:off x="5410200" y="2786389"/>
            <a:ext cx="1447800" cy="533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eaLnBrk="0" hangingPunct="0"/>
            <a:r>
              <a:rPr lang="en-US" altLang="en-US"/>
              <a:t>Scheduler</a:t>
            </a:r>
          </a:p>
        </p:txBody>
      </p:sp>
      <p:sp>
        <p:nvSpPr>
          <p:cNvPr id="8" name="Oval 5"/>
          <p:cNvSpPr>
            <a:spLocks noChangeArrowheads="1"/>
          </p:cNvSpPr>
          <p:nvPr/>
        </p:nvSpPr>
        <p:spPr bwMode="auto">
          <a:xfrm>
            <a:off x="7696200" y="2862589"/>
            <a:ext cx="990600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eaLnBrk="0" hangingPunct="0"/>
            <a:r>
              <a:rPr lang="en-US" altLang="en-US"/>
              <a:t>CPU</a:t>
            </a: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5410200" y="4005589"/>
            <a:ext cx="1447800" cy="6096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eaLnBrk="0" hangingPunct="0"/>
            <a:r>
              <a:rPr lang="en-US" altLang="en-US"/>
              <a:t>Resource</a:t>
            </a:r>
          </a:p>
          <a:p>
            <a:pPr algn="ctr" eaLnBrk="0" hangingPunct="0"/>
            <a:r>
              <a:rPr lang="en-US" altLang="en-US"/>
              <a:t>Manager</a:t>
            </a:r>
          </a:p>
        </p:txBody>
      </p:sp>
      <p:sp>
        <p:nvSpPr>
          <p:cNvPr id="10" name="Oval 7"/>
          <p:cNvSpPr>
            <a:spLocks noChangeArrowheads="1"/>
          </p:cNvSpPr>
          <p:nvPr/>
        </p:nvSpPr>
        <p:spPr bwMode="auto">
          <a:xfrm>
            <a:off x="5562600" y="5224789"/>
            <a:ext cx="1219200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 eaLnBrk="0" hangingPunct="0"/>
            <a:r>
              <a:rPr lang="en-US" altLang="en-US"/>
              <a:t>Resources</a:t>
            </a:r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>
            <a:off x="4572000" y="3091189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>
            <a:off x="6858000" y="3091189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Line 10"/>
          <p:cNvSpPr>
            <a:spLocks noChangeShapeType="1"/>
          </p:cNvSpPr>
          <p:nvPr/>
        </p:nvSpPr>
        <p:spPr bwMode="auto">
          <a:xfrm>
            <a:off x="8686800" y="3091189"/>
            <a:ext cx="60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>
            <a:off x="2743200" y="3091189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12"/>
          <p:cNvSpPr>
            <a:spLocks/>
          </p:cNvSpPr>
          <p:nvPr/>
        </p:nvSpPr>
        <p:spPr bwMode="auto">
          <a:xfrm>
            <a:off x="3048000" y="2252989"/>
            <a:ext cx="5181600" cy="685800"/>
          </a:xfrm>
          <a:custGeom>
            <a:avLst/>
            <a:gdLst>
              <a:gd name="T0" fmla="*/ 3264 w 3264"/>
              <a:gd name="T1" fmla="*/ 384 h 432"/>
              <a:gd name="T2" fmla="*/ 3264 w 3264"/>
              <a:gd name="T3" fmla="*/ 0 h 432"/>
              <a:gd name="T4" fmla="*/ 0 w 3264"/>
              <a:gd name="T5" fmla="*/ 0 h 432"/>
              <a:gd name="T6" fmla="*/ 0 w 3264"/>
              <a:gd name="T7" fmla="*/ 432 h 432"/>
              <a:gd name="T8" fmla="*/ 240 w 3264"/>
              <a:gd name="T9" fmla="*/ 432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64" h="432">
                <a:moveTo>
                  <a:pt x="3264" y="384"/>
                </a:moveTo>
                <a:lnTo>
                  <a:pt x="3264" y="0"/>
                </a:lnTo>
                <a:lnTo>
                  <a:pt x="0" y="0"/>
                </a:lnTo>
                <a:lnTo>
                  <a:pt x="0" y="432"/>
                </a:lnTo>
                <a:lnTo>
                  <a:pt x="240" y="432"/>
                </a:ln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3"/>
          <p:cNvSpPr>
            <a:spLocks/>
          </p:cNvSpPr>
          <p:nvPr/>
        </p:nvSpPr>
        <p:spPr bwMode="auto">
          <a:xfrm>
            <a:off x="6858000" y="3319789"/>
            <a:ext cx="1371600" cy="990600"/>
          </a:xfrm>
          <a:custGeom>
            <a:avLst/>
            <a:gdLst>
              <a:gd name="T0" fmla="*/ 912 w 912"/>
              <a:gd name="T1" fmla="*/ 0 h 624"/>
              <a:gd name="T2" fmla="*/ 912 w 912"/>
              <a:gd name="T3" fmla="*/ 624 h 624"/>
              <a:gd name="T4" fmla="*/ 0 w 912"/>
              <a:gd name="T5" fmla="*/ 624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12" h="624">
                <a:moveTo>
                  <a:pt x="912" y="0"/>
                </a:moveTo>
                <a:lnTo>
                  <a:pt x="912" y="624"/>
                </a:lnTo>
                <a:lnTo>
                  <a:pt x="0" y="624"/>
                </a:ln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>
            <a:off x="5943600" y="4615189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Line 15"/>
          <p:cNvSpPr>
            <a:spLocks noChangeShapeType="1"/>
          </p:cNvSpPr>
          <p:nvPr/>
        </p:nvSpPr>
        <p:spPr bwMode="auto">
          <a:xfrm flipV="1">
            <a:off x="6400800" y="4615189"/>
            <a:ext cx="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Text Box 16"/>
          <p:cNvSpPr txBox="1">
            <a:spLocks noChangeArrowheads="1"/>
          </p:cNvSpPr>
          <p:nvPr/>
        </p:nvSpPr>
        <p:spPr bwMode="auto">
          <a:xfrm>
            <a:off x="4343401" y="1948189"/>
            <a:ext cx="317266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dirty="0"/>
              <a:t>Preemption or voluntary yield</a:t>
            </a:r>
          </a:p>
        </p:txBody>
      </p:sp>
      <p:sp>
        <p:nvSpPr>
          <p:cNvPr id="20" name="Text Box 17"/>
          <p:cNvSpPr txBox="1">
            <a:spLocks noChangeArrowheads="1"/>
          </p:cNvSpPr>
          <p:nvPr/>
        </p:nvSpPr>
        <p:spPr bwMode="auto">
          <a:xfrm>
            <a:off x="3657601" y="4310389"/>
            <a:ext cx="100540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/>
              <a:t>Allocate</a:t>
            </a:r>
          </a:p>
        </p:txBody>
      </p:sp>
      <p:sp>
        <p:nvSpPr>
          <p:cNvPr id="21" name="Text Box 18"/>
          <p:cNvSpPr txBox="1">
            <a:spLocks noChangeArrowheads="1"/>
          </p:cNvSpPr>
          <p:nvPr/>
        </p:nvSpPr>
        <p:spPr bwMode="auto">
          <a:xfrm>
            <a:off x="7162800" y="4310389"/>
            <a:ext cx="104387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/>
              <a:t>Request</a:t>
            </a:r>
          </a:p>
        </p:txBody>
      </p:sp>
      <p:sp>
        <p:nvSpPr>
          <p:cNvPr id="22" name="Text Box 19"/>
          <p:cNvSpPr txBox="1">
            <a:spLocks noChangeArrowheads="1"/>
          </p:cNvSpPr>
          <p:nvPr/>
        </p:nvSpPr>
        <p:spPr bwMode="auto">
          <a:xfrm>
            <a:off x="9372601" y="2862589"/>
            <a:ext cx="73609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/>
              <a:t>Done</a:t>
            </a:r>
          </a:p>
        </p:txBody>
      </p:sp>
      <p:sp>
        <p:nvSpPr>
          <p:cNvPr id="23" name="Text Box 20"/>
          <p:cNvSpPr txBox="1">
            <a:spLocks noChangeArrowheads="1"/>
          </p:cNvSpPr>
          <p:nvPr/>
        </p:nvSpPr>
        <p:spPr bwMode="auto">
          <a:xfrm>
            <a:off x="1905001" y="2786390"/>
            <a:ext cx="101822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/>
              <a:t>New</a:t>
            </a:r>
          </a:p>
          <a:p>
            <a:pPr eaLnBrk="0" hangingPunct="0"/>
            <a:r>
              <a:rPr lang="en-US" altLang="en-US"/>
              <a:t>Process</a:t>
            </a:r>
          </a:p>
        </p:txBody>
      </p:sp>
      <p:sp>
        <p:nvSpPr>
          <p:cNvPr id="24" name="Freeform 21"/>
          <p:cNvSpPr>
            <a:spLocks/>
          </p:cNvSpPr>
          <p:nvPr/>
        </p:nvSpPr>
        <p:spPr bwMode="auto">
          <a:xfrm>
            <a:off x="3048000" y="3243589"/>
            <a:ext cx="2362200" cy="1066800"/>
          </a:xfrm>
          <a:custGeom>
            <a:avLst/>
            <a:gdLst>
              <a:gd name="T0" fmla="*/ 1488 w 1488"/>
              <a:gd name="T1" fmla="*/ 672 h 672"/>
              <a:gd name="T2" fmla="*/ 0 w 1488"/>
              <a:gd name="T3" fmla="*/ 672 h 672"/>
              <a:gd name="T4" fmla="*/ 0 w 1488"/>
              <a:gd name="T5" fmla="*/ 0 h 672"/>
              <a:gd name="T6" fmla="*/ 240 w 1488"/>
              <a:gd name="T7" fmla="*/ 0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88" h="672">
                <a:moveTo>
                  <a:pt x="1488" y="672"/>
                </a:moveTo>
                <a:lnTo>
                  <a:pt x="0" y="672"/>
                </a:lnTo>
                <a:lnTo>
                  <a:pt x="0" y="0"/>
                </a:lnTo>
                <a:lnTo>
                  <a:pt x="240" y="0"/>
                </a:ln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Rectangle 22"/>
          <p:cNvSpPr>
            <a:spLocks noChangeArrowheads="1"/>
          </p:cNvSpPr>
          <p:nvPr/>
        </p:nvSpPr>
        <p:spPr bwMode="auto">
          <a:xfrm>
            <a:off x="8382000" y="3167389"/>
            <a:ext cx="381000" cy="228600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altLang="en-US" sz="1600" dirty="0">
                <a:solidFill>
                  <a:srgbClr val="FFFFFF"/>
                </a:solidFill>
              </a:rPr>
              <a:t>job</a:t>
            </a:r>
          </a:p>
        </p:txBody>
      </p:sp>
      <p:sp>
        <p:nvSpPr>
          <p:cNvPr id="26" name="Rectangle 23"/>
          <p:cNvSpPr>
            <a:spLocks noChangeArrowheads="1"/>
          </p:cNvSpPr>
          <p:nvPr/>
        </p:nvSpPr>
        <p:spPr bwMode="auto">
          <a:xfrm>
            <a:off x="6781800" y="4691389"/>
            <a:ext cx="381000" cy="228600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altLang="en-US" sz="1600" dirty="0">
                <a:solidFill>
                  <a:srgbClr val="FFFFFF"/>
                </a:solidFill>
              </a:rPr>
              <a:t>job</a:t>
            </a:r>
          </a:p>
        </p:txBody>
      </p:sp>
      <p:sp>
        <p:nvSpPr>
          <p:cNvPr id="27" name="Rectangle 24"/>
          <p:cNvSpPr>
            <a:spLocks noChangeArrowheads="1"/>
          </p:cNvSpPr>
          <p:nvPr/>
        </p:nvSpPr>
        <p:spPr bwMode="auto">
          <a:xfrm>
            <a:off x="6629400" y="4538989"/>
            <a:ext cx="381000" cy="228600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altLang="en-US" sz="1600" dirty="0">
                <a:solidFill>
                  <a:srgbClr val="FFFFFF"/>
                </a:solidFill>
              </a:rPr>
              <a:t>job</a:t>
            </a:r>
          </a:p>
        </p:txBody>
      </p:sp>
      <p:sp>
        <p:nvSpPr>
          <p:cNvPr id="28" name="Rectangle 25"/>
          <p:cNvSpPr>
            <a:spLocks noChangeArrowheads="1"/>
          </p:cNvSpPr>
          <p:nvPr/>
        </p:nvSpPr>
        <p:spPr bwMode="auto">
          <a:xfrm>
            <a:off x="4038600" y="3472189"/>
            <a:ext cx="381000" cy="228600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altLang="en-US" sz="1600" dirty="0">
                <a:solidFill>
                  <a:schemeClr val="bg1"/>
                </a:solidFill>
              </a:rPr>
              <a:t>job</a:t>
            </a:r>
          </a:p>
        </p:txBody>
      </p:sp>
      <p:sp>
        <p:nvSpPr>
          <p:cNvPr id="29" name="Rectangle 26"/>
          <p:cNvSpPr>
            <a:spLocks noChangeArrowheads="1"/>
          </p:cNvSpPr>
          <p:nvPr/>
        </p:nvSpPr>
        <p:spPr bwMode="auto">
          <a:xfrm>
            <a:off x="4191000" y="3319789"/>
            <a:ext cx="381000" cy="228600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altLang="en-US" sz="1600" dirty="0">
                <a:solidFill>
                  <a:srgbClr val="FFFFFF"/>
                </a:solidFill>
              </a:rPr>
              <a:t>job</a:t>
            </a:r>
          </a:p>
        </p:txBody>
      </p:sp>
      <p:sp>
        <p:nvSpPr>
          <p:cNvPr id="30" name="Text Box 27"/>
          <p:cNvSpPr txBox="1">
            <a:spLocks noChangeArrowheads="1"/>
          </p:cNvSpPr>
          <p:nvPr/>
        </p:nvSpPr>
        <p:spPr bwMode="auto">
          <a:xfrm>
            <a:off x="3352800" y="3700789"/>
            <a:ext cx="110799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b="1" i="1"/>
              <a:t>“Ready”</a:t>
            </a:r>
            <a:endParaRPr lang="en-US" altLang="en-US"/>
          </a:p>
        </p:txBody>
      </p:sp>
      <p:sp>
        <p:nvSpPr>
          <p:cNvPr id="31" name="Text Box 28"/>
          <p:cNvSpPr txBox="1">
            <a:spLocks noChangeArrowheads="1"/>
          </p:cNvSpPr>
          <p:nvPr/>
        </p:nvSpPr>
        <p:spPr bwMode="auto">
          <a:xfrm>
            <a:off x="8610600" y="3395989"/>
            <a:ext cx="135165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b="1" i="1"/>
              <a:t>“Running”</a:t>
            </a:r>
            <a:endParaRPr lang="en-US" altLang="en-US"/>
          </a:p>
        </p:txBody>
      </p:sp>
      <p:sp>
        <p:nvSpPr>
          <p:cNvPr id="32" name="Text Box 29"/>
          <p:cNvSpPr txBox="1">
            <a:spLocks noChangeArrowheads="1"/>
          </p:cNvSpPr>
          <p:nvPr/>
        </p:nvSpPr>
        <p:spPr bwMode="auto">
          <a:xfrm>
            <a:off x="6934200" y="4919989"/>
            <a:ext cx="131318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b="1" i="1"/>
              <a:t>“Blocked”</a:t>
            </a:r>
            <a:endParaRPr lang="en-US" altLang="en-US"/>
          </a:p>
        </p:txBody>
      </p:sp>
      <p:sp>
        <p:nvSpPr>
          <p:cNvPr id="33" name="Text Box 30"/>
          <p:cNvSpPr txBox="1">
            <a:spLocks noChangeArrowheads="1"/>
          </p:cNvSpPr>
          <p:nvPr/>
        </p:nvSpPr>
        <p:spPr bwMode="auto">
          <a:xfrm>
            <a:off x="2971800" y="5867400"/>
            <a:ext cx="609600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800" dirty="0">
                <a:latin typeface="+mn-lt"/>
              </a:rPr>
              <a:t>Model of Process Execution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620000" y="6400801"/>
            <a:ext cx="27432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+mn-lt"/>
              </a:rPr>
              <a:t>Slide courtesy of Dr. Gary Nutt</a:t>
            </a:r>
          </a:p>
        </p:txBody>
      </p:sp>
    </p:spTree>
    <p:extLst>
      <p:ext uri="{BB962C8B-B14F-4D97-AF65-F5344CB8AC3E}">
        <p14:creationId xmlns:p14="http://schemas.microsoft.com/office/powerpoint/2010/main" val="205076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498" name="Rectangle 2"/>
          <p:cNvSpPr>
            <a:spLocks noChangeArrowheads="1"/>
          </p:cNvSpPr>
          <p:nvPr/>
        </p:nvSpPr>
        <p:spPr bwMode="auto">
          <a:xfrm>
            <a:off x="2209800" y="3810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Round Robin (TQ=50)</a:t>
            </a:r>
          </a:p>
        </p:txBody>
      </p:sp>
      <p:sp>
        <p:nvSpPr>
          <p:cNvPr id="746499" name="Text Box 3"/>
          <p:cNvSpPr txBox="1">
            <a:spLocks noChangeArrowheads="1"/>
          </p:cNvSpPr>
          <p:nvPr/>
        </p:nvSpPr>
        <p:spPr bwMode="auto">
          <a:xfrm>
            <a:off x="22098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46500" name="Rectangle 4"/>
          <p:cNvSpPr>
            <a:spLocks noChangeArrowheads="1"/>
          </p:cNvSpPr>
          <p:nvPr/>
        </p:nvSpPr>
        <p:spPr bwMode="auto">
          <a:xfrm>
            <a:off x="3657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6501" name="Text Box 5"/>
          <p:cNvSpPr txBox="1">
            <a:spLocks noChangeArrowheads="1"/>
          </p:cNvSpPr>
          <p:nvPr/>
        </p:nvSpPr>
        <p:spPr bwMode="auto">
          <a:xfrm>
            <a:off x="3429001" y="3962400"/>
            <a:ext cx="1968809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1100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550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1275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950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475</a:t>
            </a:r>
            <a:endParaRPr lang="en-US" sz="2000"/>
          </a:p>
        </p:txBody>
      </p:sp>
      <p:sp>
        <p:nvSpPr>
          <p:cNvPr id="746502" name="Text Box 6"/>
          <p:cNvSpPr txBox="1">
            <a:spLocks noChangeArrowheads="1"/>
          </p:cNvSpPr>
          <p:nvPr/>
        </p:nvSpPr>
        <p:spPr bwMode="auto">
          <a:xfrm>
            <a:off x="7086600" y="3962400"/>
            <a:ext cx="155202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100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150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200</a:t>
            </a:r>
          </a:p>
        </p:txBody>
      </p:sp>
      <p:sp>
        <p:nvSpPr>
          <p:cNvPr id="746503" name="Text Box 7"/>
          <p:cNvSpPr txBox="1">
            <a:spLocks noChangeArrowheads="1"/>
          </p:cNvSpPr>
          <p:nvPr/>
        </p:nvSpPr>
        <p:spPr bwMode="auto">
          <a:xfrm>
            <a:off x="5410201" y="5943600"/>
            <a:ext cx="532241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>
                <a:solidFill>
                  <a:srgbClr val="FF0000"/>
                </a:solidFill>
              </a:rPr>
              <a:t>W</a:t>
            </a:r>
            <a:r>
              <a:rPr lang="en-US" sz="2000" baseline="-25000">
                <a:solidFill>
                  <a:srgbClr val="FF0000"/>
                </a:solidFill>
              </a:rPr>
              <a:t>avg</a:t>
            </a:r>
            <a:r>
              <a:rPr lang="en-US" sz="2000">
                <a:solidFill>
                  <a:srgbClr val="FF0000"/>
                </a:solidFill>
              </a:rPr>
              <a:t> = (0+50+100+150+200)/5 = 500/5 = 100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746504" name="Text Box 8"/>
          <p:cNvSpPr txBox="1">
            <a:spLocks noChangeArrowheads="1"/>
          </p:cNvSpPr>
          <p:nvPr/>
        </p:nvSpPr>
        <p:spPr bwMode="auto">
          <a:xfrm>
            <a:off x="7772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475</a:t>
            </a:r>
          </a:p>
        </p:txBody>
      </p:sp>
      <p:sp>
        <p:nvSpPr>
          <p:cNvPr id="746505" name="Text Box 9"/>
          <p:cNvSpPr txBox="1">
            <a:spLocks noChangeArrowheads="1"/>
          </p:cNvSpPr>
          <p:nvPr/>
        </p:nvSpPr>
        <p:spPr bwMode="auto">
          <a:xfrm>
            <a:off x="7010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400</a:t>
            </a:r>
          </a:p>
        </p:txBody>
      </p:sp>
      <p:sp>
        <p:nvSpPr>
          <p:cNvPr id="746506" name="Text Box 10"/>
          <p:cNvSpPr txBox="1">
            <a:spLocks noChangeArrowheads="1"/>
          </p:cNvSpPr>
          <p:nvPr/>
        </p:nvSpPr>
        <p:spPr bwMode="auto">
          <a:xfrm>
            <a:off x="61722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300</a:t>
            </a:r>
          </a:p>
        </p:txBody>
      </p:sp>
      <p:sp>
        <p:nvSpPr>
          <p:cNvPr id="746507" name="Text Box 11"/>
          <p:cNvSpPr txBox="1">
            <a:spLocks noChangeArrowheads="1"/>
          </p:cNvSpPr>
          <p:nvPr/>
        </p:nvSpPr>
        <p:spPr bwMode="auto">
          <a:xfrm>
            <a:off x="51816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200</a:t>
            </a:r>
          </a:p>
        </p:txBody>
      </p:sp>
      <p:sp>
        <p:nvSpPr>
          <p:cNvPr id="746508" name="Text Box 12"/>
          <p:cNvSpPr txBox="1">
            <a:spLocks noChangeArrowheads="1"/>
          </p:cNvSpPr>
          <p:nvPr/>
        </p:nvSpPr>
        <p:spPr bwMode="auto">
          <a:xfrm>
            <a:off x="4343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100</a:t>
            </a:r>
          </a:p>
        </p:txBody>
      </p:sp>
      <p:sp>
        <p:nvSpPr>
          <p:cNvPr id="746509" name="Text Box 13"/>
          <p:cNvSpPr txBox="1">
            <a:spLocks noChangeArrowheads="1"/>
          </p:cNvSpPr>
          <p:nvPr/>
        </p:nvSpPr>
        <p:spPr bwMode="auto">
          <a:xfrm>
            <a:off x="35052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46510" name="Text Box 14"/>
          <p:cNvSpPr txBox="1">
            <a:spLocks noChangeArrowheads="1"/>
          </p:cNvSpPr>
          <p:nvPr/>
        </p:nvSpPr>
        <p:spPr bwMode="auto">
          <a:xfrm>
            <a:off x="5105400" y="1219200"/>
            <a:ext cx="4532010" cy="1200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342900" indent="-342900" eaLnBrk="0" hangingPunct="0">
              <a:buFont typeface="Arial"/>
              <a:buChar char="•"/>
            </a:pPr>
            <a:r>
              <a:rPr lang="en-US" sz="2400" dirty="0">
                <a:latin typeface="+mj-lt"/>
              </a:rPr>
              <a:t>Equitable</a:t>
            </a:r>
          </a:p>
          <a:p>
            <a:pPr marL="342900" indent="-342900" eaLnBrk="0" hangingPunct="0">
              <a:buFont typeface="Arial"/>
              <a:buChar char="•"/>
            </a:pPr>
            <a:r>
              <a:rPr lang="en-US" sz="2400" dirty="0">
                <a:latin typeface="+mj-lt"/>
              </a:rPr>
              <a:t>Most widely-used</a:t>
            </a:r>
          </a:p>
          <a:p>
            <a:pPr marL="342900" indent="-342900" eaLnBrk="0" hangingPunct="0">
              <a:buFont typeface="Arial"/>
              <a:buChar char="•"/>
            </a:pPr>
            <a:r>
              <a:rPr lang="en-US" sz="2400" dirty="0">
                <a:latin typeface="+mj-lt"/>
              </a:rPr>
              <a:t>Fits naturally with interval timer</a:t>
            </a:r>
          </a:p>
        </p:txBody>
      </p:sp>
      <p:sp>
        <p:nvSpPr>
          <p:cNvPr id="746511" name="Rectangle 15"/>
          <p:cNvSpPr>
            <a:spLocks noChangeArrowheads="1"/>
          </p:cNvSpPr>
          <p:nvPr/>
        </p:nvSpPr>
        <p:spPr bwMode="auto">
          <a:xfrm>
            <a:off x="77724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6512" name="Rectangle 16"/>
          <p:cNvSpPr>
            <a:spLocks noChangeArrowheads="1"/>
          </p:cNvSpPr>
          <p:nvPr/>
        </p:nvSpPr>
        <p:spPr bwMode="auto">
          <a:xfrm>
            <a:off x="85344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6513" name="Rectangle 17"/>
          <p:cNvSpPr>
            <a:spLocks noChangeArrowheads="1"/>
          </p:cNvSpPr>
          <p:nvPr/>
        </p:nvSpPr>
        <p:spPr bwMode="auto">
          <a:xfrm>
            <a:off x="5943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6514" name="Rectangle 18"/>
          <p:cNvSpPr>
            <a:spLocks noChangeArrowheads="1"/>
          </p:cNvSpPr>
          <p:nvPr/>
        </p:nvSpPr>
        <p:spPr bwMode="auto">
          <a:xfrm>
            <a:off x="548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6515" name="Rectangle 19"/>
          <p:cNvSpPr>
            <a:spLocks noChangeArrowheads="1"/>
          </p:cNvSpPr>
          <p:nvPr/>
        </p:nvSpPr>
        <p:spPr bwMode="auto">
          <a:xfrm>
            <a:off x="502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6516" name="Rectangle 20"/>
          <p:cNvSpPr>
            <a:spLocks noChangeArrowheads="1"/>
          </p:cNvSpPr>
          <p:nvPr/>
        </p:nvSpPr>
        <p:spPr bwMode="auto">
          <a:xfrm>
            <a:off x="4572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6517" name="Rectangle 21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6518" name="Rectangle 22"/>
          <p:cNvSpPr>
            <a:spLocks noChangeArrowheads="1"/>
          </p:cNvSpPr>
          <p:nvPr/>
        </p:nvSpPr>
        <p:spPr bwMode="auto">
          <a:xfrm>
            <a:off x="6400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6519" name="Rectangle 23"/>
          <p:cNvSpPr>
            <a:spLocks noChangeArrowheads="1"/>
          </p:cNvSpPr>
          <p:nvPr/>
        </p:nvSpPr>
        <p:spPr bwMode="auto">
          <a:xfrm>
            <a:off x="6858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6520" name="Rectangle 24"/>
          <p:cNvSpPr>
            <a:spLocks noChangeArrowheads="1"/>
          </p:cNvSpPr>
          <p:nvPr/>
        </p:nvSpPr>
        <p:spPr bwMode="auto">
          <a:xfrm>
            <a:off x="7315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6521" name="Rectangle 25"/>
          <p:cNvSpPr>
            <a:spLocks noChangeArrowheads="1"/>
          </p:cNvSpPr>
          <p:nvPr/>
        </p:nvSpPr>
        <p:spPr bwMode="auto">
          <a:xfrm>
            <a:off x="8077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6522" name="Rectangle 26"/>
          <p:cNvSpPr>
            <a:spLocks noChangeArrowheads="1"/>
          </p:cNvSpPr>
          <p:nvPr/>
        </p:nvSpPr>
        <p:spPr bwMode="auto">
          <a:xfrm>
            <a:off x="9296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6523" name="Rectangle 27"/>
          <p:cNvSpPr>
            <a:spLocks noChangeArrowheads="1"/>
          </p:cNvSpPr>
          <p:nvPr/>
        </p:nvSpPr>
        <p:spPr bwMode="auto">
          <a:xfrm>
            <a:off x="8839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6524" name="Rectangle 28"/>
          <p:cNvSpPr>
            <a:spLocks noChangeArrowheads="1"/>
          </p:cNvSpPr>
          <p:nvPr/>
        </p:nvSpPr>
        <p:spPr bwMode="auto">
          <a:xfrm>
            <a:off x="3886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6525" name="Rectangle 29"/>
          <p:cNvSpPr>
            <a:spLocks noChangeArrowheads="1"/>
          </p:cNvSpPr>
          <p:nvPr/>
        </p:nvSpPr>
        <p:spPr bwMode="auto">
          <a:xfrm>
            <a:off x="48006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6526" name="Rectangle 30"/>
          <p:cNvSpPr>
            <a:spLocks noChangeArrowheads="1"/>
          </p:cNvSpPr>
          <p:nvPr/>
        </p:nvSpPr>
        <p:spPr bwMode="auto">
          <a:xfrm>
            <a:off x="43434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6527" name="Rectangle 31"/>
          <p:cNvSpPr>
            <a:spLocks noChangeArrowheads="1"/>
          </p:cNvSpPr>
          <p:nvPr/>
        </p:nvSpPr>
        <p:spPr bwMode="auto">
          <a:xfrm>
            <a:off x="52578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6528" name="Rectangle 32"/>
          <p:cNvSpPr>
            <a:spLocks noChangeArrowheads="1"/>
          </p:cNvSpPr>
          <p:nvPr/>
        </p:nvSpPr>
        <p:spPr bwMode="auto">
          <a:xfrm>
            <a:off x="6172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6529" name="Rectangle 33"/>
          <p:cNvSpPr>
            <a:spLocks noChangeArrowheads="1"/>
          </p:cNvSpPr>
          <p:nvPr/>
        </p:nvSpPr>
        <p:spPr bwMode="auto">
          <a:xfrm>
            <a:off x="57150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6530" name="Rectangle 34"/>
          <p:cNvSpPr>
            <a:spLocks noChangeArrowheads="1"/>
          </p:cNvSpPr>
          <p:nvPr/>
        </p:nvSpPr>
        <p:spPr bwMode="auto">
          <a:xfrm>
            <a:off x="66294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6531" name="Rectangle 35"/>
          <p:cNvSpPr>
            <a:spLocks noChangeArrowheads="1"/>
          </p:cNvSpPr>
          <p:nvPr/>
        </p:nvSpPr>
        <p:spPr bwMode="auto">
          <a:xfrm>
            <a:off x="70866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6532" name="Rectangle 36"/>
          <p:cNvSpPr>
            <a:spLocks noChangeArrowheads="1"/>
          </p:cNvSpPr>
          <p:nvPr/>
        </p:nvSpPr>
        <p:spPr bwMode="auto">
          <a:xfrm>
            <a:off x="75438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6533" name="Rectangle 37"/>
          <p:cNvSpPr>
            <a:spLocks noChangeArrowheads="1"/>
          </p:cNvSpPr>
          <p:nvPr/>
        </p:nvSpPr>
        <p:spPr bwMode="auto">
          <a:xfrm>
            <a:off x="80010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6534" name="Rectangle 38"/>
          <p:cNvSpPr>
            <a:spLocks noChangeArrowheads="1"/>
          </p:cNvSpPr>
          <p:nvPr/>
        </p:nvSpPr>
        <p:spPr bwMode="auto">
          <a:xfrm>
            <a:off x="8458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6535" name="Rectangle 39"/>
          <p:cNvSpPr>
            <a:spLocks noChangeArrowheads="1"/>
          </p:cNvSpPr>
          <p:nvPr/>
        </p:nvSpPr>
        <p:spPr bwMode="auto">
          <a:xfrm>
            <a:off x="89154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6536" name="Rectangle 40"/>
          <p:cNvSpPr>
            <a:spLocks noChangeArrowheads="1"/>
          </p:cNvSpPr>
          <p:nvPr/>
        </p:nvSpPr>
        <p:spPr bwMode="auto">
          <a:xfrm>
            <a:off x="9372600" y="3581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6537" name="Text Box 41"/>
          <p:cNvSpPr txBox="1">
            <a:spLocks noChangeArrowheads="1"/>
          </p:cNvSpPr>
          <p:nvPr/>
        </p:nvSpPr>
        <p:spPr bwMode="auto">
          <a:xfrm>
            <a:off x="85344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550</a:t>
            </a:r>
          </a:p>
        </p:txBody>
      </p:sp>
      <p:sp>
        <p:nvSpPr>
          <p:cNvPr id="746538" name="Text Box 42"/>
          <p:cNvSpPr txBox="1">
            <a:spLocks noChangeArrowheads="1"/>
          </p:cNvSpPr>
          <p:nvPr/>
        </p:nvSpPr>
        <p:spPr bwMode="auto">
          <a:xfrm>
            <a:off x="94488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650</a:t>
            </a:r>
          </a:p>
        </p:txBody>
      </p:sp>
      <p:sp>
        <p:nvSpPr>
          <p:cNvPr id="746539" name="Text Box 43"/>
          <p:cNvSpPr txBox="1">
            <a:spLocks noChangeArrowheads="1"/>
          </p:cNvSpPr>
          <p:nvPr/>
        </p:nvSpPr>
        <p:spPr bwMode="auto">
          <a:xfrm>
            <a:off x="36576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650</a:t>
            </a:r>
          </a:p>
        </p:txBody>
      </p:sp>
      <p:sp>
        <p:nvSpPr>
          <p:cNvPr id="746540" name="Text Box 44"/>
          <p:cNvSpPr txBox="1">
            <a:spLocks noChangeArrowheads="1"/>
          </p:cNvSpPr>
          <p:nvPr/>
        </p:nvSpPr>
        <p:spPr bwMode="auto">
          <a:xfrm>
            <a:off x="45720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750</a:t>
            </a:r>
          </a:p>
        </p:txBody>
      </p:sp>
      <p:sp>
        <p:nvSpPr>
          <p:cNvPr id="746541" name="Text Box 45"/>
          <p:cNvSpPr txBox="1">
            <a:spLocks noChangeArrowheads="1"/>
          </p:cNvSpPr>
          <p:nvPr/>
        </p:nvSpPr>
        <p:spPr bwMode="auto">
          <a:xfrm>
            <a:off x="54864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850</a:t>
            </a:r>
          </a:p>
        </p:txBody>
      </p:sp>
      <p:sp>
        <p:nvSpPr>
          <p:cNvPr id="746542" name="Text Box 46"/>
          <p:cNvSpPr txBox="1">
            <a:spLocks noChangeArrowheads="1"/>
          </p:cNvSpPr>
          <p:nvPr/>
        </p:nvSpPr>
        <p:spPr bwMode="auto">
          <a:xfrm>
            <a:off x="64008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950</a:t>
            </a:r>
          </a:p>
        </p:txBody>
      </p:sp>
      <p:sp>
        <p:nvSpPr>
          <p:cNvPr id="746543" name="Text Box 47"/>
          <p:cNvSpPr txBox="1">
            <a:spLocks noChangeArrowheads="1"/>
          </p:cNvSpPr>
          <p:nvPr/>
        </p:nvSpPr>
        <p:spPr bwMode="auto">
          <a:xfrm>
            <a:off x="72390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1050</a:t>
            </a:r>
          </a:p>
        </p:txBody>
      </p:sp>
      <p:sp>
        <p:nvSpPr>
          <p:cNvPr id="746544" name="Text Box 48"/>
          <p:cNvSpPr txBox="1">
            <a:spLocks noChangeArrowheads="1"/>
          </p:cNvSpPr>
          <p:nvPr/>
        </p:nvSpPr>
        <p:spPr bwMode="auto">
          <a:xfrm>
            <a:off x="8229601" y="3276600"/>
            <a:ext cx="68050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1150</a:t>
            </a:r>
          </a:p>
        </p:txBody>
      </p:sp>
      <p:sp>
        <p:nvSpPr>
          <p:cNvPr id="746545" name="Text Box 49"/>
          <p:cNvSpPr txBox="1">
            <a:spLocks noChangeArrowheads="1"/>
          </p:cNvSpPr>
          <p:nvPr/>
        </p:nvSpPr>
        <p:spPr bwMode="auto">
          <a:xfrm>
            <a:off x="89916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1250</a:t>
            </a:r>
          </a:p>
        </p:txBody>
      </p:sp>
      <p:sp>
        <p:nvSpPr>
          <p:cNvPr id="746546" name="Text Box 50"/>
          <p:cNvSpPr txBox="1">
            <a:spLocks noChangeArrowheads="1"/>
          </p:cNvSpPr>
          <p:nvPr/>
        </p:nvSpPr>
        <p:spPr bwMode="auto">
          <a:xfrm>
            <a:off x="95250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1275</a:t>
            </a:r>
          </a:p>
        </p:txBody>
      </p:sp>
      <p:sp>
        <p:nvSpPr>
          <p:cNvPr id="746547" name="Text Box 51"/>
          <p:cNvSpPr txBox="1">
            <a:spLocks noChangeArrowheads="1"/>
          </p:cNvSpPr>
          <p:nvPr/>
        </p:nvSpPr>
        <p:spPr bwMode="auto">
          <a:xfrm>
            <a:off x="1828801" y="5638800"/>
            <a:ext cx="6643357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>
                <a:solidFill>
                  <a:srgbClr val="FF0000"/>
                </a:solidFill>
              </a:rPr>
              <a:t>T</a:t>
            </a:r>
            <a:r>
              <a:rPr lang="en-US" sz="2000" baseline="-25000">
                <a:solidFill>
                  <a:srgbClr val="FF0000"/>
                </a:solidFill>
              </a:rPr>
              <a:t>TRnd</a:t>
            </a:r>
            <a:r>
              <a:rPr lang="en-US" sz="2000">
                <a:solidFill>
                  <a:srgbClr val="FF0000"/>
                </a:solidFill>
              </a:rPr>
              <a:t>_</a:t>
            </a:r>
            <a:r>
              <a:rPr lang="en-US" sz="2000" baseline="-25000">
                <a:solidFill>
                  <a:srgbClr val="FF0000"/>
                </a:solidFill>
              </a:rPr>
              <a:t>avg</a:t>
            </a:r>
            <a:r>
              <a:rPr lang="en-US" sz="2000">
                <a:solidFill>
                  <a:srgbClr val="FF0000"/>
                </a:solidFill>
              </a:rPr>
              <a:t> = (1100+550+1275+950+475)/5 = 4350/5 = 870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126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2" name="Rectangle 2"/>
          <p:cNvSpPr>
            <a:spLocks noChangeArrowheads="1"/>
          </p:cNvSpPr>
          <p:nvPr/>
        </p:nvSpPr>
        <p:spPr bwMode="auto">
          <a:xfrm>
            <a:off x="2209800" y="609600"/>
            <a:ext cx="77724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FF"/>
                </a:solidFill>
                <a:latin typeface="+mj-lt"/>
              </a:rPr>
              <a:t>RR with Overhead=10 (TQ=50)</a:t>
            </a:r>
          </a:p>
        </p:txBody>
      </p:sp>
      <p:sp>
        <p:nvSpPr>
          <p:cNvPr id="747523" name="Text Box 3"/>
          <p:cNvSpPr txBox="1">
            <a:spLocks noChangeArrowheads="1"/>
          </p:cNvSpPr>
          <p:nvPr/>
        </p:nvSpPr>
        <p:spPr bwMode="auto">
          <a:xfrm>
            <a:off x="1905001" y="1371600"/>
            <a:ext cx="10374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i    </a:t>
            </a:r>
            <a:r>
              <a:rPr lang="en-US" sz="2000">
                <a:latin typeface="Symbol" charset="0"/>
              </a:rPr>
              <a:t>t</a:t>
            </a:r>
            <a:r>
              <a:rPr lang="en-US" sz="2000"/>
              <a:t>(p</a:t>
            </a:r>
            <a:r>
              <a:rPr lang="en-US" sz="2000" baseline="-25000"/>
              <a:t>i</a:t>
            </a:r>
            <a:r>
              <a:rPr lang="en-US" sz="2000"/>
              <a:t>)</a:t>
            </a:r>
          </a:p>
          <a:p>
            <a:pPr eaLnBrk="0" hangingPunct="0"/>
            <a:r>
              <a:rPr lang="en-US" sz="2000"/>
              <a:t>0    350</a:t>
            </a:r>
          </a:p>
          <a:p>
            <a:pPr eaLnBrk="0" hangingPunct="0"/>
            <a:r>
              <a:rPr lang="en-US" sz="2000"/>
              <a:t>1    125</a:t>
            </a:r>
          </a:p>
          <a:p>
            <a:pPr eaLnBrk="0" hangingPunct="0"/>
            <a:r>
              <a:rPr lang="en-US" sz="2000"/>
              <a:t>2    475</a:t>
            </a:r>
          </a:p>
          <a:p>
            <a:pPr eaLnBrk="0" hangingPunct="0"/>
            <a:r>
              <a:rPr lang="en-US" sz="2000"/>
              <a:t>3    250</a:t>
            </a:r>
          </a:p>
          <a:p>
            <a:pPr eaLnBrk="0" hangingPunct="0"/>
            <a:r>
              <a:rPr lang="en-US" sz="2000"/>
              <a:t>4      75</a:t>
            </a:r>
            <a:endParaRPr lang="en-US"/>
          </a:p>
        </p:txBody>
      </p:sp>
      <p:sp>
        <p:nvSpPr>
          <p:cNvPr id="747524" name="Rectangle 4"/>
          <p:cNvSpPr>
            <a:spLocks noChangeArrowheads="1"/>
          </p:cNvSpPr>
          <p:nvPr/>
        </p:nvSpPr>
        <p:spPr bwMode="auto">
          <a:xfrm>
            <a:off x="3048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7525" name="Text Box 5"/>
          <p:cNvSpPr txBox="1">
            <a:spLocks noChangeArrowheads="1"/>
          </p:cNvSpPr>
          <p:nvPr/>
        </p:nvSpPr>
        <p:spPr bwMode="auto">
          <a:xfrm>
            <a:off x="3429001" y="4191000"/>
            <a:ext cx="1968809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0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1320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1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660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2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1535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3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1140</a:t>
            </a:r>
            <a:endParaRPr lang="en-US" sz="2000"/>
          </a:p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(p</a:t>
            </a:r>
            <a:r>
              <a:rPr lang="en-US" sz="2000" baseline="-25000"/>
              <a:t>4</a:t>
            </a:r>
            <a:r>
              <a:rPr lang="en-US" sz="2000"/>
              <a:t>) = </a:t>
            </a:r>
            <a:r>
              <a:rPr lang="en-US" sz="2000">
                <a:latin typeface="Symbol" charset="0"/>
              </a:rPr>
              <a:t>565</a:t>
            </a:r>
            <a:endParaRPr lang="en-US" sz="2000"/>
          </a:p>
        </p:txBody>
      </p:sp>
      <p:sp>
        <p:nvSpPr>
          <p:cNvPr id="747526" name="Text Box 6"/>
          <p:cNvSpPr txBox="1">
            <a:spLocks noChangeArrowheads="1"/>
          </p:cNvSpPr>
          <p:nvPr/>
        </p:nvSpPr>
        <p:spPr bwMode="auto">
          <a:xfrm>
            <a:off x="7086600" y="4191000"/>
            <a:ext cx="1552028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0</a:t>
            </a:r>
            <a:r>
              <a:rPr lang="en-US" sz="2000"/>
              <a:t>) = 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1</a:t>
            </a:r>
            <a:r>
              <a:rPr lang="en-US" sz="2000"/>
              <a:t>) = 60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2</a:t>
            </a:r>
            <a:r>
              <a:rPr lang="en-US" sz="2000"/>
              <a:t>) = 120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3</a:t>
            </a:r>
            <a:r>
              <a:rPr lang="en-US" sz="2000"/>
              <a:t>) = 180</a:t>
            </a:r>
          </a:p>
          <a:p>
            <a:pPr eaLnBrk="0" hangingPunct="0"/>
            <a:r>
              <a:rPr lang="en-US" sz="2000"/>
              <a:t>W(p</a:t>
            </a:r>
            <a:r>
              <a:rPr lang="en-US" sz="2000" baseline="-25000"/>
              <a:t>4</a:t>
            </a:r>
            <a:r>
              <a:rPr lang="en-US" sz="2000"/>
              <a:t>) = 240</a:t>
            </a:r>
          </a:p>
        </p:txBody>
      </p:sp>
      <p:sp>
        <p:nvSpPr>
          <p:cNvPr id="747527" name="Text Box 7"/>
          <p:cNvSpPr txBox="1">
            <a:spLocks noChangeArrowheads="1"/>
          </p:cNvSpPr>
          <p:nvPr/>
        </p:nvSpPr>
        <p:spPr bwMode="auto">
          <a:xfrm>
            <a:off x="5410201" y="6096000"/>
            <a:ext cx="532241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W</a:t>
            </a:r>
            <a:r>
              <a:rPr lang="en-US" sz="2000" baseline="-25000"/>
              <a:t>avg</a:t>
            </a:r>
            <a:r>
              <a:rPr lang="en-US" sz="2000"/>
              <a:t> = (0+60+120+180+240)/5 = 600/5 = 120</a:t>
            </a:r>
            <a:endParaRPr lang="en-US"/>
          </a:p>
        </p:txBody>
      </p:sp>
      <p:sp>
        <p:nvSpPr>
          <p:cNvPr id="747528" name="Text Box 8"/>
          <p:cNvSpPr txBox="1">
            <a:spLocks noChangeArrowheads="1"/>
          </p:cNvSpPr>
          <p:nvPr/>
        </p:nvSpPr>
        <p:spPr bwMode="auto">
          <a:xfrm>
            <a:off x="75438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540</a:t>
            </a:r>
          </a:p>
        </p:txBody>
      </p:sp>
      <p:sp>
        <p:nvSpPr>
          <p:cNvPr id="747529" name="Text Box 9"/>
          <p:cNvSpPr txBox="1">
            <a:spLocks noChangeArrowheads="1"/>
          </p:cNvSpPr>
          <p:nvPr/>
        </p:nvSpPr>
        <p:spPr bwMode="auto">
          <a:xfrm>
            <a:off x="70866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480</a:t>
            </a:r>
          </a:p>
        </p:txBody>
      </p:sp>
      <p:sp>
        <p:nvSpPr>
          <p:cNvPr id="747530" name="Text Box 10"/>
          <p:cNvSpPr txBox="1">
            <a:spLocks noChangeArrowheads="1"/>
          </p:cNvSpPr>
          <p:nvPr/>
        </p:nvSpPr>
        <p:spPr bwMode="auto">
          <a:xfrm>
            <a:off x="59436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360</a:t>
            </a:r>
          </a:p>
        </p:txBody>
      </p:sp>
      <p:sp>
        <p:nvSpPr>
          <p:cNvPr id="747531" name="Text Box 11"/>
          <p:cNvSpPr txBox="1">
            <a:spLocks noChangeArrowheads="1"/>
          </p:cNvSpPr>
          <p:nvPr/>
        </p:nvSpPr>
        <p:spPr bwMode="auto">
          <a:xfrm>
            <a:off x="48768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240</a:t>
            </a:r>
          </a:p>
        </p:txBody>
      </p:sp>
      <p:sp>
        <p:nvSpPr>
          <p:cNvPr id="747532" name="Text Box 12"/>
          <p:cNvSpPr txBox="1">
            <a:spLocks noChangeArrowheads="1"/>
          </p:cNvSpPr>
          <p:nvPr/>
        </p:nvSpPr>
        <p:spPr bwMode="auto">
          <a:xfrm>
            <a:off x="38100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120</a:t>
            </a:r>
          </a:p>
        </p:txBody>
      </p:sp>
      <p:sp>
        <p:nvSpPr>
          <p:cNvPr id="747533" name="Text Box 13"/>
          <p:cNvSpPr txBox="1">
            <a:spLocks noChangeArrowheads="1"/>
          </p:cNvSpPr>
          <p:nvPr/>
        </p:nvSpPr>
        <p:spPr bwMode="auto">
          <a:xfrm>
            <a:off x="2895600" y="2514600"/>
            <a:ext cx="3129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0</a:t>
            </a:r>
          </a:p>
        </p:txBody>
      </p:sp>
      <p:sp>
        <p:nvSpPr>
          <p:cNvPr id="747534" name="Text Box 14"/>
          <p:cNvSpPr txBox="1">
            <a:spLocks noChangeArrowheads="1"/>
          </p:cNvSpPr>
          <p:nvPr/>
        </p:nvSpPr>
        <p:spPr bwMode="auto">
          <a:xfrm>
            <a:off x="4953001" y="1676401"/>
            <a:ext cx="394861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FF0000"/>
                </a:solidFill>
                <a:latin typeface="+mj-lt"/>
              </a:rPr>
              <a:t>Overhead must be considered</a:t>
            </a:r>
          </a:p>
        </p:txBody>
      </p:sp>
      <p:sp>
        <p:nvSpPr>
          <p:cNvPr id="747535" name="Rectangle 15"/>
          <p:cNvSpPr>
            <a:spLocks noChangeArrowheads="1"/>
          </p:cNvSpPr>
          <p:nvPr/>
        </p:nvSpPr>
        <p:spPr bwMode="auto">
          <a:xfrm>
            <a:off x="78486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7536" name="Rectangle 16"/>
          <p:cNvSpPr>
            <a:spLocks noChangeArrowheads="1"/>
          </p:cNvSpPr>
          <p:nvPr/>
        </p:nvSpPr>
        <p:spPr bwMode="auto">
          <a:xfrm>
            <a:off x="8763000" y="2819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7537" name="Rectangle 17"/>
          <p:cNvSpPr>
            <a:spLocks noChangeArrowheads="1"/>
          </p:cNvSpPr>
          <p:nvPr/>
        </p:nvSpPr>
        <p:spPr bwMode="auto">
          <a:xfrm>
            <a:off x="5715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7538" name="Rectangle 18"/>
          <p:cNvSpPr>
            <a:spLocks noChangeArrowheads="1"/>
          </p:cNvSpPr>
          <p:nvPr/>
        </p:nvSpPr>
        <p:spPr bwMode="auto">
          <a:xfrm>
            <a:off x="5181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4</a:t>
            </a:r>
            <a:endParaRPr lang="en-US"/>
          </a:p>
        </p:txBody>
      </p:sp>
      <p:sp>
        <p:nvSpPr>
          <p:cNvPr id="747539" name="Rectangle 19"/>
          <p:cNvSpPr>
            <a:spLocks noChangeArrowheads="1"/>
          </p:cNvSpPr>
          <p:nvPr/>
        </p:nvSpPr>
        <p:spPr bwMode="auto">
          <a:xfrm>
            <a:off x="4648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7540" name="Rectangle 20"/>
          <p:cNvSpPr>
            <a:spLocks noChangeArrowheads="1"/>
          </p:cNvSpPr>
          <p:nvPr/>
        </p:nvSpPr>
        <p:spPr bwMode="auto">
          <a:xfrm>
            <a:off x="4114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7541" name="Rectangle 21"/>
          <p:cNvSpPr>
            <a:spLocks noChangeArrowheads="1"/>
          </p:cNvSpPr>
          <p:nvPr/>
        </p:nvSpPr>
        <p:spPr bwMode="auto">
          <a:xfrm>
            <a:off x="3581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7542" name="Rectangle 22"/>
          <p:cNvSpPr>
            <a:spLocks noChangeArrowheads="1"/>
          </p:cNvSpPr>
          <p:nvPr/>
        </p:nvSpPr>
        <p:spPr bwMode="auto">
          <a:xfrm>
            <a:off x="6248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747543" name="Rectangle 23"/>
          <p:cNvSpPr>
            <a:spLocks noChangeArrowheads="1"/>
          </p:cNvSpPr>
          <p:nvPr/>
        </p:nvSpPr>
        <p:spPr bwMode="auto">
          <a:xfrm>
            <a:off x="67818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7544" name="Rectangle 24"/>
          <p:cNvSpPr>
            <a:spLocks noChangeArrowheads="1"/>
          </p:cNvSpPr>
          <p:nvPr/>
        </p:nvSpPr>
        <p:spPr bwMode="auto">
          <a:xfrm>
            <a:off x="73152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7545" name="Rectangle 25"/>
          <p:cNvSpPr>
            <a:spLocks noChangeArrowheads="1"/>
          </p:cNvSpPr>
          <p:nvPr/>
        </p:nvSpPr>
        <p:spPr bwMode="auto">
          <a:xfrm>
            <a:off x="82296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7546" name="Rectangle 26"/>
          <p:cNvSpPr>
            <a:spLocks noChangeArrowheads="1"/>
          </p:cNvSpPr>
          <p:nvPr/>
        </p:nvSpPr>
        <p:spPr bwMode="auto">
          <a:xfrm>
            <a:off x="96774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7547" name="Rectangle 27"/>
          <p:cNvSpPr>
            <a:spLocks noChangeArrowheads="1"/>
          </p:cNvSpPr>
          <p:nvPr/>
        </p:nvSpPr>
        <p:spPr bwMode="auto">
          <a:xfrm>
            <a:off x="9144000" y="2819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7548" name="Rectangle 28"/>
          <p:cNvSpPr>
            <a:spLocks noChangeArrowheads="1"/>
          </p:cNvSpPr>
          <p:nvPr/>
        </p:nvSpPr>
        <p:spPr bwMode="auto">
          <a:xfrm>
            <a:off x="3124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7549" name="Rectangle 29"/>
          <p:cNvSpPr>
            <a:spLocks noChangeArrowheads="1"/>
          </p:cNvSpPr>
          <p:nvPr/>
        </p:nvSpPr>
        <p:spPr bwMode="auto">
          <a:xfrm>
            <a:off x="41910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7550" name="Rectangle 30"/>
          <p:cNvSpPr>
            <a:spLocks noChangeArrowheads="1"/>
          </p:cNvSpPr>
          <p:nvPr/>
        </p:nvSpPr>
        <p:spPr bwMode="auto">
          <a:xfrm>
            <a:off x="36576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7551" name="Rectangle 31"/>
          <p:cNvSpPr>
            <a:spLocks noChangeArrowheads="1"/>
          </p:cNvSpPr>
          <p:nvPr/>
        </p:nvSpPr>
        <p:spPr bwMode="auto">
          <a:xfrm>
            <a:off x="47244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7552" name="Rectangle 32"/>
          <p:cNvSpPr>
            <a:spLocks noChangeArrowheads="1"/>
          </p:cNvSpPr>
          <p:nvPr/>
        </p:nvSpPr>
        <p:spPr bwMode="auto">
          <a:xfrm>
            <a:off x="5791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3</a:t>
            </a:r>
            <a:endParaRPr lang="en-US"/>
          </a:p>
        </p:txBody>
      </p:sp>
      <p:sp>
        <p:nvSpPr>
          <p:cNvPr id="747553" name="Rectangle 33"/>
          <p:cNvSpPr>
            <a:spLocks noChangeArrowheads="1"/>
          </p:cNvSpPr>
          <p:nvPr/>
        </p:nvSpPr>
        <p:spPr bwMode="auto">
          <a:xfrm>
            <a:off x="52578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7554" name="Rectangle 34"/>
          <p:cNvSpPr>
            <a:spLocks noChangeArrowheads="1"/>
          </p:cNvSpPr>
          <p:nvPr/>
        </p:nvSpPr>
        <p:spPr bwMode="auto">
          <a:xfrm>
            <a:off x="63246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7555" name="Rectangle 35"/>
          <p:cNvSpPr>
            <a:spLocks noChangeArrowheads="1"/>
          </p:cNvSpPr>
          <p:nvPr/>
        </p:nvSpPr>
        <p:spPr bwMode="auto">
          <a:xfrm>
            <a:off x="68580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7556" name="Rectangle 36"/>
          <p:cNvSpPr>
            <a:spLocks noChangeArrowheads="1"/>
          </p:cNvSpPr>
          <p:nvPr/>
        </p:nvSpPr>
        <p:spPr bwMode="auto">
          <a:xfrm>
            <a:off x="73914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0</a:t>
            </a:r>
            <a:endParaRPr lang="en-US"/>
          </a:p>
        </p:txBody>
      </p:sp>
      <p:sp>
        <p:nvSpPr>
          <p:cNvPr id="747557" name="Rectangle 37"/>
          <p:cNvSpPr>
            <a:spLocks noChangeArrowheads="1"/>
          </p:cNvSpPr>
          <p:nvPr/>
        </p:nvSpPr>
        <p:spPr bwMode="auto">
          <a:xfrm>
            <a:off x="79248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7558" name="Rectangle 38"/>
          <p:cNvSpPr>
            <a:spLocks noChangeArrowheads="1"/>
          </p:cNvSpPr>
          <p:nvPr/>
        </p:nvSpPr>
        <p:spPr bwMode="auto">
          <a:xfrm>
            <a:off x="84582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7559" name="Rectangle 39"/>
          <p:cNvSpPr>
            <a:spLocks noChangeArrowheads="1"/>
          </p:cNvSpPr>
          <p:nvPr/>
        </p:nvSpPr>
        <p:spPr bwMode="auto">
          <a:xfrm>
            <a:off x="8991600" y="3581400"/>
            <a:ext cx="4572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7560" name="Rectangle 40"/>
          <p:cNvSpPr>
            <a:spLocks noChangeArrowheads="1"/>
          </p:cNvSpPr>
          <p:nvPr/>
        </p:nvSpPr>
        <p:spPr bwMode="auto">
          <a:xfrm>
            <a:off x="9525000" y="3581400"/>
            <a:ext cx="304800" cy="304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/>
              <a:t>p</a:t>
            </a:r>
            <a:r>
              <a:rPr lang="en-US" baseline="-25000"/>
              <a:t>2</a:t>
            </a:r>
            <a:endParaRPr lang="en-US"/>
          </a:p>
        </p:txBody>
      </p:sp>
      <p:sp>
        <p:nvSpPr>
          <p:cNvPr id="747561" name="Text Box 41"/>
          <p:cNvSpPr txBox="1">
            <a:spLocks noChangeArrowheads="1"/>
          </p:cNvSpPr>
          <p:nvPr/>
        </p:nvSpPr>
        <p:spPr bwMode="auto">
          <a:xfrm>
            <a:off x="80010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575</a:t>
            </a:r>
          </a:p>
        </p:txBody>
      </p:sp>
      <p:sp>
        <p:nvSpPr>
          <p:cNvPr id="747562" name="Text Box 42"/>
          <p:cNvSpPr txBox="1">
            <a:spLocks noChangeArrowheads="1"/>
          </p:cNvSpPr>
          <p:nvPr/>
        </p:nvSpPr>
        <p:spPr bwMode="auto">
          <a:xfrm>
            <a:off x="99822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790</a:t>
            </a:r>
          </a:p>
        </p:txBody>
      </p:sp>
      <p:sp>
        <p:nvSpPr>
          <p:cNvPr id="747563" name="Text Box 43"/>
          <p:cNvSpPr txBox="1">
            <a:spLocks noChangeArrowheads="1"/>
          </p:cNvSpPr>
          <p:nvPr/>
        </p:nvSpPr>
        <p:spPr bwMode="auto">
          <a:xfrm>
            <a:off x="38862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910</a:t>
            </a:r>
          </a:p>
        </p:txBody>
      </p:sp>
      <p:sp>
        <p:nvSpPr>
          <p:cNvPr id="747564" name="Text Box 44"/>
          <p:cNvSpPr txBox="1">
            <a:spLocks noChangeArrowheads="1"/>
          </p:cNvSpPr>
          <p:nvPr/>
        </p:nvSpPr>
        <p:spPr bwMode="auto">
          <a:xfrm>
            <a:off x="48768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1030</a:t>
            </a:r>
          </a:p>
        </p:txBody>
      </p:sp>
      <p:sp>
        <p:nvSpPr>
          <p:cNvPr id="747565" name="Text Box 45"/>
          <p:cNvSpPr txBox="1">
            <a:spLocks noChangeArrowheads="1"/>
          </p:cNvSpPr>
          <p:nvPr/>
        </p:nvSpPr>
        <p:spPr bwMode="auto">
          <a:xfrm>
            <a:off x="6019801" y="3276600"/>
            <a:ext cx="68050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1150</a:t>
            </a:r>
          </a:p>
        </p:txBody>
      </p:sp>
      <p:sp>
        <p:nvSpPr>
          <p:cNvPr id="747566" name="Text Box 46"/>
          <p:cNvSpPr txBox="1">
            <a:spLocks noChangeArrowheads="1"/>
          </p:cNvSpPr>
          <p:nvPr/>
        </p:nvSpPr>
        <p:spPr bwMode="auto">
          <a:xfrm>
            <a:off x="70866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1270</a:t>
            </a:r>
          </a:p>
        </p:txBody>
      </p:sp>
      <p:sp>
        <p:nvSpPr>
          <p:cNvPr id="747567" name="Text Box 47"/>
          <p:cNvSpPr txBox="1">
            <a:spLocks noChangeArrowheads="1"/>
          </p:cNvSpPr>
          <p:nvPr/>
        </p:nvSpPr>
        <p:spPr bwMode="auto">
          <a:xfrm>
            <a:off x="80772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1390</a:t>
            </a:r>
          </a:p>
        </p:txBody>
      </p:sp>
      <p:sp>
        <p:nvSpPr>
          <p:cNvPr id="747568" name="Text Box 48"/>
          <p:cNvSpPr txBox="1">
            <a:spLocks noChangeArrowheads="1"/>
          </p:cNvSpPr>
          <p:nvPr/>
        </p:nvSpPr>
        <p:spPr bwMode="auto">
          <a:xfrm>
            <a:off x="89916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1510</a:t>
            </a:r>
          </a:p>
        </p:txBody>
      </p:sp>
      <p:sp>
        <p:nvSpPr>
          <p:cNvPr id="747569" name="Text Box 49"/>
          <p:cNvSpPr txBox="1">
            <a:spLocks noChangeArrowheads="1"/>
          </p:cNvSpPr>
          <p:nvPr/>
        </p:nvSpPr>
        <p:spPr bwMode="auto">
          <a:xfrm>
            <a:off x="9525001" y="3276600"/>
            <a:ext cx="69762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1535</a:t>
            </a:r>
          </a:p>
        </p:txBody>
      </p:sp>
      <p:sp>
        <p:nvSpPr>
          <p:cNvPr id="747570" name="Text Box 50"/>
          <p:cNvSpPr txBox="1">
            <a:spLocks noChangeArrowheads="1"/>
          </p:cNvSpPr>
          <p:nvPr/>
        </p:nvSpPr>
        <p:spPr bwMode="auto">
          <a:xfrm>
            <a:off x="1828800" y="5791200"/>
            <a:ext cx="692869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sz="2000"/>
              <a:t>T</a:t>
            </a:r>
            <a:r>
              <a:rPr lang="en-US" sz="2000" baseline="-25000"/>
              <a:t>TRnd</a:t>
            </a:r>
            <a:r>
              <a:rPr lang="en-US" sz="2000"/>
              <a:t>_</a:t>
            </a:r>
            <a:r>
              <a:rPr lang="en-US" sz="2000" baseline="-25000"/>
              <a:t>avg</a:t>
            </a:r>
            <a:r>
              <a:rPr lang="en-US" sz="2000"/>
              <a:t> = (1320+660+1535+1140+565)/5 = 5220/5 = 1044</a:t>
            </a:r>
          </a:p>
        </p:txBody>
      </p:sp>
      <p:sp>
        <p:nvSpPr>
          <p:cNvPr id="747571" name="Rectangle 51"/>
          <p:cNvSpPr>
            <a:spLocks noChangeArrowheads="1"/>
          </p:cNvSpPr>
          <p:nvPr/>
        </p:nvSpPr>
        <p:spPr bwMode="auto">
          <a:xfrm>
            <a:off x="35052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72" name="Rectangle 52"/>
          <p:cNvSpPr>
            <a:spLocks noChangeArrowheads="1"/>
          </p:cNvSpPr>
          <p:nvPr/>
        </p:nvSpPr>
        <p:spPr bwMode="auto">
          <a:xfrm>
            <a:off x="67056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73" name="Rectangle 53"/>
          <p:cNvSpPr>
            <a:spLocks noChangeArrowheads="1"/>
          </p:cNvSpPr>
          <p:nvPr/>
        </p:nvSpPr>
        <p:spPr bwMode="auto">
          <a:xfrm>
            <a:off x="61722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74" name="Rectangle 54"/>
          <p:cNvSpPr>
            <a:spLocks noChangeArrowheads="1"/>
          </p:cNvSpPr>
          <p:nvPr/>
        </p:nvSpPr>
        <p:spPr bwMode="auto">
          <a:xfrm>
            <a:off x="56388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75" name="Rectangle 55"/>
          <p:cNvSpPr>
            <a:spLocks noChangeArrowheads="1"/>
          </p:cNvSpPr>
          <p:nvPr/>
        </p:nvSpPr>
        <p:spPr bwMode="auto">
          <a:xfrm>
            <a:off x="51054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76" name="Rectangle 56"/>
          <p:cNvSpPr>
            <a:spLocks noChangeArrowheads="1"/>
          </p:cNvSpPr>
          <p:nvPr/>
        </p:nvSpPr>
        <p:spPr bwMode="auto">
          <a:xfrm>
            <a:off x="45720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77" name="Rectangle 57"/>
          <p:cNvSpPr>
            <a:spLocks noChangeArrowheads="1"/>
          </p:cNvSpPr>
          <p:nvPr/>
        </p:nvSpPr>
        <p:spPr bwMode="auto">
          <a:xfrm>
            <a:off x="94488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78" name="Rectangle 58"/>
          <p:cNvSpPr>
            <a:spLocks noChangeArrowheads="1"/>
          </p:cNvSpPr>
          <p:nvPr/>
        </p:nvSpPr>
        <p:spPr bwMode="auto">
          <a:xfrm>
            <a:off x="90678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79" name="Rectangle 59"/>
          <p:cNvSpPr>
            <a:spLocks noChangeArrowheads="1"/>
          </p:cNvSpPr>
          <p:nvPr/>
        </p:nvSpPr>
        <p:spPr bwMode="auto">
          <a:xfrm>
            <a:off x="86868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80" name="Rectangle 60"/>
          <p:cNvSpPr>
            <a:spLocks noChangeArrowheads="1"/>
          </p:cNvSpPr>
          <p:nvPr/>
        </p:nvSpPr>
        <p:spPr bwMode="auto">
          <a:xfrm>
            <a:off x="81534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81" name="Rectangle 61"/>
          <p:cNvSpPr>
            <a:spLocks noChangeArrowheads="1"/>
          </p:cNvSpPr>
          <p:nvPr/>
        </p:nvSpPr>
        <p:spPr bwMode="auto">
          <a:xfrm>
            <a:off x="77724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82" name="Rectangle 62"/>
          <p:cNvSpPr>
            <a:spLocks noChangeArrowheads="1"/>
          </p:cNvSpPr>
          <p:nvPr/>
        </p:nvSpPr>
        <p:spPr bwMode="auto">
          <a:xfrm>
            <a:off x="72390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83" name="Rectangle 63"/>
          <p:cNvSpPr>
            <a:spLocks noChangeArrowheads="1"/>
          </p:cNvSpPr>
          <p:nvPr/>
        </p:nvSpPr>
        <p:spPr bwMode="auto">
          <a:xfrm>
            <a:off x="40386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84" name="Rectangle 64"/>
          <p:cNvSpPr>
            <a:spLocks noChangeArrowheads="1"/>
          </p:cNvSpPr>
          <p:nvPr/>
        </p:nvSpPr>
        <p:spPr bwMode="auto">
          <a:xfrm>
            <a:off x="78486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85" name="Rectangle 65"/>
          <p:cNvSpPr>
            <a:spLocks noChangeArrowheads="1"/>
          </p:cNvSpPr>
          <p:nvPr/>
        </p:nvSpPr>
        <p:spPr bwMode="auto">
          <a:xfrm>
            <a:off x="73152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86" name="Rectangle 66"/>
          <p:cNvSpPr>
            <a:spLocks noChangeArrowheads="1"/>
          </p:cNvSpPr>
          <p:nvPr/>
        </p:nvSpPr>
        <p:spPr bwMode="auto">
          <a:xfrm>
            <a:off x="62484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87" name="Rectangle 67"/>
          <p:cNvSpPr>
            <a:spLocks noChangeArrowheads="1"/>
          </p:cNvSpPr>
          <p:nvPr/>
        </p:nvSpPr>
        <p:spPr bwMode="auto">
          <a:xfrm>
            <a:off x="57150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88" name="Rectangle 68"/>
          <p:cNvSpPr>
            <a:spLocks noChangeArrowheads="1"/>
          </p:cNvSpPr>
          <p:nvPr/>
        </p:nvSpPr>
        <p:spPr bwMode="auto">
          <a:xfrm>
            <a:off x="51816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89" name="Rectangle 69"/>
          <p:cNvSpPr>
            <a:spLocks noChangeArrowheads="1"/>
          </p:cNvSpPr>
          <p:nvPr/>
        </p:nvSpPr>
        <p:spPr bwMode="auto">
          <a:xfrm>
            <a:off x="101346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90" name="Rectangle 70"/>
          <p:cNvSpPr>
            <a:spLocks noChangeArrowheads="1"/>
          </p:cNvSpPr>
          <p:nvPr/>
        </p:nvSpPr>
        <p:spPr bwMode="auto">
          <a:xfrm>
            <a:off x="89154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91" name="Rectangle 71"/>
          <p:cNvSpPr>
            <a:spLocks noChangeArrowheads="1"/>
          </p:cNvSpPr>
          <p:nvPr/>
        </p:nvSpPr>
        <p:spPr bwMode="auto">
          <a:xfrm>
            <a:off x="83820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92" name="Rectangle 72"/>
          <p:cNvSpPr>
            <a:spLocks noChangeArrowheads="1"/>
          </p:cNvSpPr>
          <p:nvPr/>
        </p:nvSpPr>
        <p:spPr bwMode="auto">
          <a:xfrm>
            <a:off x="67818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93" name="Rectangle 73"/>
          <p:cNvSpPr>
            <a:spLocks noChangeArrowheads="1"/>
          </p:cNvSpPr>
          <p:nvPr/>
        </p:nvSpPr>
        <p:spPr bwMode="auto">
          <a:xfrm>
            <a:off x="46482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94" name="Rectangle 74"/>
          <p:cNvSpPr>
            <a:spLocks noChangeArrowheads="1"/>
          </p:cNvSpPr>
          <p:nvPr/>
        </p:nvSpPr>
        <p:spPr bwMode="auto">
          <a:xfrm>
            <a:off x="41148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95" name="Rectangle 75"/>
          <p:cNvSpPr>
            <a:spLocks noChangeArrowheads="1"/>
          </p:cNvSpPr>
          <p:nvPr/>
        </p:nvSpPr>
        <p:spPr bwMode="auto">
          <a:xfrm>
            <a:off x="3581400" y="3581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96" name="Rectangle 76"/>
          <p:cNvSpPr>
            <a:spLocks noChangeArrowheads="1"/>
          </p:cNvSpPr>
          <p:nvPr/>
        </p:nvSpPr>
        <p:spPr bwMode="auto">
          <a:xfrm>
            <a:off x="9601200" y="2819400"/>
            <a:ext cx="76200" cy="3048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47597" name="Text Box 77"/>
          <p:cNvSpPr txBox="1">
            <a:spLocks noChangeArrowheads="1"/>
          </p:cNvSpPr>
          <p:nvPr/>
        </p:nvSpPr>
        <p:spPr bwMode="auto">
          <a:xfrm>
            <a:off x="83820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635</a:t>
            </a:r>
          </a:p>
        </p:txBody>
      </p:sp>
      <p:sp>
        <p:nvSpPr>
          <p:cNvPr id="747598" name="Text Box 78"/>
          <p:cNvSpPr txBox="1">
            <a:spLocks noChangeArrowheads="1"/>
          </p:cNvSpPr>
          <p:nvPr/>
        </p:nvSpPr>
        <p:spPr bwMode="auto">
          <a:xfrm>
            <a:off x="8839201" y="2514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670</a:t>
            </a:r>
          </a:p>
        </p:txBody>
      </p:sp>
      <p:sp>
        <p:nvSpPr>
          <p:cNvPr id="747599" name="Text Box 79"/>
          <p:cNvSpPr txBox="1">
            <a:spLocks noChangeArrowheads="1"/>
          </p:cNvSpPr>
          <p:nvPr/>
        </p:nvSpPr>
        <p:spPr bwMode="auto">
          <a:xfrm>
            <a:off x="2819401" y="3276600"/>
            <a:ext cx="56938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/>
              <a:t>790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A9A6F0D-A611-4358-861D-7B01E8303898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651652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76212"/>
            <a:ext cx="8229600" cy="966788"/>
          </a:xfrm>
        </p:spPr>
        <p:txBody>
          <a:bodyPr/>
          <a:lstStyle/>
          <a:p>
            <a:pPr eaLnBrk="1" hangingPunct="1"/>
            <a:r>
              <a:rPr lang="en-US" dirty="0">
                <a:latin typeface="+mj-lt"/>
              </a:rPr>
              <a:t>Summary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33600" y="1371600"/>
            <a:ext cx="7683500" cy="4270374"/>
          </a:xfrm>
        </p:spPr>
        <p:txBody>
          <a:bodyPr/>
          <a:lstStyle/>
          <a:p>
            <a:r>
              <a:rPr lang="en-US" dirty="0">
                <a:latin typeface="+mn-lt"/>
                <a:ea typeface="MS PGothic" charset="0"/>
              </a:rPr>
              <a:t>Model of Process Execution</a:t>
            </a:r>
          </a:p>
          <a:p>
            <a:endParaRPr lang="en-US" dirty="0">
              <a:ea typeface="MS PGothic" charset="0"/>
            </a:endParaRPr>
          </a:p>
          <a:p>
            <a:r>
              <a:rPr lang="en-US" dirty="0">
                <a:ea typeface="MS PGothic" charset="0"/>
              </a:rPr>
              <a:t>Scheduling Criteria</a:t>
            </a:r>
            <a:br>
              <a:rPr lang="en-US" dirty="0">
                <a:ea typeface="MS PGothic" charset="0"/>
              </a:rPr>
            </a:br>
            <a:endParaRPr lang="en-US" dirty="0">
              <a:ea typeface="MS PGothic" charset="0"/>
            </a:endParaRPr>
          </a:p>
          <a:p>
            <a:r>
              <a:rPr lang="en-US" dirty="0">
                <a:ea typeface="MS PGothic" charset="0"/>
              </a:rPr>
              <a:t>Scheduling </a:t>
            </a:r>
            <a:r>
              <a:rPr lang="en-US" dirty="0" err="1">
                <a:ea typeface="MS PGothic" charset="0"/>
              </a:rPr>
              <a:t>Algoritnms</a:t>
            </a:r>
            <a:endParaRPr lang="en-US" dirty="0">
              <a:ea typeface="MS PGothic" charset="0"/>
            </a:endParaRPr>
          </a:p>
          <a:p>
            <a:pPr lvl="1"/>
            <a:r>
              <a:rPr lang="en-US" dirty="0">
                <a:ea typeface="MS PGothic" charset="0"/>
              </a:rPr>
              <a:t>FCFS</a:t>
            </a:r>
          </a:p>
          <a:p>
            <a:pPr lvl="1"/>
            <a:r>
              <a:rPr lang="en-US" dirty="0">
                <a:ea typeface="MS PGothic" charset="0"/>
              </a:rPr>
              <a:t>SJF</a:t>
            </a:r>
          </a:p>
          <a:p>
            <a:pPr lvl="1"/>
            <a:r>
              <a:rPr lang="en-US" dirty="0">
                <a:ea typeface="MS PGothic" charset="0"/>
              </a:rPr>
              <a:t>Priority Scheduling</a:t>
            </a:r>
          </a:p>
          <a:p>
            <a:pPr lvl="1"/>
            <a:r>
              <a:rPr lang="en-US" dirty="0">
                <a:ea typeface="MS PGothic" charset="0"/>
              </a:rPr>
              <a:t>Round Robin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650CFA0-3E24-3141-A4B7-FE671916A35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640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381001"/>
            <a:ext cx="7824788" cy="1323041"/>
          </a:xfrm>
        </p:spPr>
        <p:txBody>
          <a:bodyPr/>
          <a:lstStyle/>
          <a:p>
            <a:pPr eaLnBrk="1" hangingPunct="1"/>
            <a:r>
              <a:rPr lang="en-NZ" dirty="0">
                <a:latin typeface="+mj-lt"/>
              </a:rPr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0094" y="1828800"/>
            <a:ext cx="10591800" cy="3886199"/>
          </a:xfrm>
        </p:spPr>
        <p:txBody>
          <a:bodyPr/>
          <a:lstStyle/>
          <a:p>
            <a:r>
              <a:rPr lang="en-NZ" sz="2800" dirty="0"/>
              <a:t>Suppose that a scheduling algorithm (at the level of short-term CPU scheduling) favors those processes that have used the least processor time in the past.</a:t>
            </a:r>
          </a:p>
          <a:p>
            <a:endParaRPr lang="en-NZ" sz="2800" dirty="0"/>
          </a:p>
          <a:p>
            <a:r>
              <a:rPr lang="en-NZ" sz="2800" dirty="0"/>
              <a:t>Why this scheduling policy favor I/O-bound processes and yet not permanently starve CPU-bound processes?</a:t>
            </a:r>
          </a:p>
          <a:p>
            <a:endParaRPr lang="en-NZ" sz="2400" dirty="0"/>
          </a:p>
        </p:txBody>
      </p:sp>
    </p:spTree>
    <p:extLst>
      <p:ext uri="{BB962C8B-B14F-4D97-AF65-F5344CB8AC3E}">
        <p14:creationId xmlns:p14="http://schemas.microsoft.com/office/powerpoint/2010/main" val="216441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927"/>
            <a:ext cx="7359499" cy="6858000"/>
          </a:xfrm>
          <a:prstGeom prst="rect">
            <a:avLst/>
          </a:prstGeom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6553200" y="457200"/>
            <a:ext cx="4800600" cy="954750"/>
          </a:xfrm>
          <a:prstGeom prst="rect">
            <a:avLst/>
          </a:prstGeom>
          <a:solidFill>
            <a:srgbClr val="FFFF99"/>
          </a:solidFill>
          <a:ln w="38100" cmpd="dbl">
            <a:solidFill>
              <a:srgbClr val="FF0000"/>
            </a:solidFill>
            <a:miter lim="800000"/>
            <a:headEnd/>
            <a:tailEnd/>
          </a:ln>
        </p:spPr>
        <p:txBody>
          <a:bodyPr wrap="square" lIns="92075" tIns="46038" rIns="92075" bIns="46038" anchor="ctr">
            <a:spAutoFit/>
          </a:bodyPr>
          <a:lstStyle/>
          <a:p>
            <a:pPr algn="ctr"/>
            <a:r>
              <a:rPr lang="en-US" sz="2800" dirty="0">
                <a:solidFill>
                  <a:srgbClr val="000681"/>
                </a:solidFill>
                <a:latin typeface="Calibri"/>
                <a:cs typeface="Calibri"/>
              </a:rPr>
              <a:t>An Example of Separating Policies </a:t>
            </a:r>
            <a:r>
              <a:rPr lang="en-US" sz="2800">
                <a:solidFill>
                  <a:srgbClr val="000681"/>
                </a:solidFill>
                <a:latin typeface="Calibri"/>
                <a:cs typeface="Calibri"/>
              </a:rPr>
              <a:t>from Mechanisms.</a:t>
            </a:r>
            <a:endParaRPr lang="en-US" sz="28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410204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93516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Demonstration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/>
              <a:t>Separation of Scheduling Mechanism </a:t>
            </a:r>
            <a:r>
              <a:rPr lang="en-US"/>
              <a:t>and Scheduling Policies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fld id="{97012834-41A2-49E3-8762-B14EE3F5CFB1}" type="slidenum">
              <a:rPr lang="en-US" smtClean="0"/>
              <a:pPr algn="l">
                <a:defRPr/>
              </a:pPr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420673"/>
            <a:ext cx="3352800" cy="353927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 bwMode="auto">
          <a:xfrm>
            <a:off x="838200" y="5926048"/>
            <a:ext cx="3505200" cy="76367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0000FF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3200" dirty="0"/>
              <a:t>Scheduling Policies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6324600" y="5959951"/>
            <a:ext cx="4218782" cy="5645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0000FF"/>
                </a:solidFill>
                <a:latin typeface="Calibri"/>
                <a:ea typeface="ＭＳ Ｐゴシック" charset="0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0000FF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3200" dirty="0"/>
              <a:t>Scheduling Mechanism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200" y="2437238"/>
            <a:ext cx="2770982" cy="352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63516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81001"/>
            <a:ext cx="10744200" cy="1323041"/>
          </a:xfrm>
        </p:spPr>
        <p:txBody>
          <a:bodyPr/>
          <a:lstStyle/>
          <a:p>
            <a:pPr algn="l"/>
            <a:r>
              <a:rPr lang="en-NZ" sz="3600" dirty="0">
                <a:solidFill>
                  <a:srgbClr val="FF0000"/>
                </a:solidFill>
              </a:rPr>
              <a:t>Question: </a:t>
            </a:r>
            <a:r>
              <a:rPr lang="en-NZ" sz="3600" dirty="0"/>
              <a:t>How many different potential schedules?</a:t>
            </a:r>
            <a:endParaRPr lang="en-NZ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7287" y="1999567"/>
            <a:ext cx="10515600" cy="3886199"/>
          </a:xfrm>
        </p:spPr>
        <p:txBody>
          <a:bodyPr>
            <a:normAutofit/>
          </a:bodyPr>
          <a:lstStyle/>
          <a:p>
            <a:r>
              <a:rPr lang="en-NZ" sz="2800" dirty="0"/>
              <a:t>A CPU scheduler determines an order for the execution of its scheduled proceses. </a:t>
            </a:r>
          </a:p>
          <a:p>
            <a:endParaRPr lang="en-NZ" sz="2800" dirty="0"/>
          </a:p>
          <a:p>
            <a:r>
              <a:rPr lang="en-NZ" sz="2800" dirty="0"/>
              <a:t>Given </a:t>
            </a:r>
            <a:r>
              <a:rPr lang="en-NZ" sz="2800" i="1" dirty="0"/>
              <a:t>n</a:t>
            </a:r>
            <a:r>
              <a:rPr lang="en-NZ" sz="2800" dirty="0"/>
              <a:t> processes to be scheduled</a:t>
            </a:r>
          </a:p>
          <a:p>
            <a:endParaRPr lang="en-NZ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2362200" y="5562601"/>
            <a:ext cx="624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3600" dirty="0">
                <a:solidFill>
                  <a:srgbClr val="FF0000"/>
                </a:solidFill>
                <a:latin typeface="+mn-lt"/>
              </a:rPr>
              <a:t>n factorial n!</a:t>
            </a:r>
          </a:p>
        </p:txBody>
      </p:sp>
    </p:spTree>
    <p:extLst>
      <p:ext uri="{BB962C8B-B14F-4D97-AF65-F5344CB8AC3E}">
        <p14:creationId xmlns:p14="http://schemas.microsoft.com/office/powerpoint/2010/main" val="360086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194628"/>
            <a:ext cx="8534400" cy="890588"/>
          </a:xfrm>
        </p:spPr>
        <p:txBody>
          <a:bodyPr/>
          <a:lstStyle/>
          <a:p>
            <a:pPr eaLnBrk="1" hangingPunct="1"/>
            <a:r>
              <a:rPr lang="en-NZ" sz="3200" dirty="0">
                <a:solidFill>
                  <a:srgbClr val="FF0000"/>
                </a:solidFill>
              </a:rPr>
              <a:t>Question: </a:t>
            </a:r>
            <a:r>
              <a:rPr lang="en-US" sz="3200" dirty="0">
                <a:latin typeface="+mj-lt"/>
                <a:ea typeface="MS PGothic" charset="0"/>
              </a:rPr>
              <a:t>Where are Long term, medium term, short term scheduling?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650CFA0-3E24-3141-A4B7-FE671916A352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082906"/>
            <a:ext cx="9144000" cy="554649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124200" y="1066800"/>
            <a:ext cx="1219200" cy="5334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648200" y="2590800"/>
            <a:ext cx="1219200" cy="5334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543800" y="3886200"/>
            <a:ext cx="1219200" cy="5334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171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14313"/>
            <a:ext cx="11125200" cy="852487"/>
          </a:xfrm>
        </p:spPr>
        <p:txBody>
          <a:bodyPr/>
          <a:lstStyle/>
          <a:p>
            <a:pPr eaLnBrk="1" hangingPunct="1"/>
            <a:r>
              <a:rPr lang="en-NZ" sz="4000" dirty="0">
                <a:solidFill>
                  <a:srgbClr val="FF0000"/>
                </a:solidFill>
              </a:rPr>
              <a:t>Question</a:t>
            </a:r>
            <a:r>
              <a:rPr lang="en-NZ" sz="4000">
                <a:solidFill>
                  <a:srgbClr val="FF0000"/>
                </a:solidFill>
              </a:rPr>
              <a:t>: </a:t>
            </a:r>
            <a:r>
              <a:rPr lang="en-US" sz="4000" dirty="0">
                <a:latin typeface="+mj-lt"/>
                <a:ea typeface="MS PGothic" charset="0"/>
              </a:rPr>
              <a:t>Can you propose scheduling criteria?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5000" y="1246188"/>
            <a:ext cx="8458200" cy="4959350"/>
          </a:xfrm>
        </p:spPr>
        <p:txBody>
          <a:bodyPr/>
          <a:lstStyle/>
          <a:p>
            <a:r>
              <a:rPr lang="en-US" b="1" dirty="0">
                <a:latin typeface="+mj-lt"/>
                <a:ea typeface="MS PGothic" charset="0"/>
              </a:rPr>
              <a:t>CPU utilization </a:t>
            </a:r>
            <a:r>
              <a:rPr lang="en-US" dirty="0">
                <a:latin typeface="+mj-lt"/>
                <a:ea typeface="MS PGothic" charset="0"/>
              </a:rPr>
              <a:t>– keep the CPU as busy as possible</a:t>
            </a:r>
          </a:p>
          <a:p>
            <a:r>
              <a:rPr lang="en-US" b="1" dirty="0">
                <a:latin typeface="+mj-lt"/>
                <a:ea typeface="MS PGothic" charset="0"/>
              </a:rPr>
              <a:t>Throughput</a:t>
            </a:r>
            <a:r>
              <a:rPr lang="en-US" dirty="0">
                <a:latin typeface="+mj-lt"/>
                <a:ea typeface="MS PGothic" charset="0"/>
              </a:rPr>
              <a:t> – # of processes that complete their execution per time unit</a:t>
            </a:r>
          </a:p>
          <a:p>
            <a:r>
              <a:rPr lang="en-US" b="1" dirty="0">
                <a:latin typeface="+mj-lt"/>
                <a:ea typeface="MS PGothic" charset="0"/>
              </a:rPr>
              <a:t>Turnaround time </a:t>
            </a:r>
            <a:r>
              <a:rPr lang="en-US" dirty="0">
                <a:latin typeface="+mj-lt"/>
                <a:ea typeface="MS PGothic" charset="0"/>
              </a:rPr>
              <a:t>– amount of time to execute a particular process</a:t>
            </a:r>
          </a:p>
          <a:p>
            <a:r>
              <a:rPr lang="en-US" b="1" dirty="0">
                <a:latin typeface="+mj-lt"/>
                <a:ea typeface="MS PGothic" charset="0"/>
              </a:rPr>
              <a:t>Waiting time </a:t>
            </a:r>
            <a:r>
              <a:rPr lang="en-US" dirty="0">
                <a:latin typeface="+mj-lt"/>
                <a:ea typeface="MS PGothic" charset="0"/>
              </a:rPr>
              <a:t>– amount of time a process has been waiting in the ready queue</a:t>
            </a:r>
          </a:p>
          <a:p>
            <a:r>
              <a:rPr lang="en-US" b="1" dirty="0">
                <a:latin typeface="+mj-lt"/>
                <a:ea typeface="MS PGothic" charset="0"/>
              </a:rPr>
              <a:t>Response time </a:t>
            </a:r>
            <a:r>
              <a:rPr lang="en-US" dirty="0">
                <a:latin typeface="+mj-lt"/>
                <a:ea typeface="MS PGothic" charset="0"/>
              </a:rPr>
              <a:t>– amount of time it takes from when a request was submitted until the first response is produced, not output  (for time-sharing environment)</a:t>
            </a:r>
          </a:p>
        </p:txBody>
      </p:sp>
    </p:spTree>
    <p:extLst>
      <p:ext uri="{BB962C8B-B14F-4D97-AF65-F5344CB8AC3E}">
        <p14:creationId xmlns:p14="http://schemas.microsoft.com/office/powerpoint/2010/main" val="89155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build="p"/>
    </p:bldLst>
  </p:timing>
</p:sld>
</file>

<file path=ppt/theme/theme1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smtClean="0">
            <a:solidFill>
              <a:srgbClr val="FF0000"/>
            </a:solidFill>
            <a:latin typeface="Calibri"/>
            <a:cs typeface="Calibri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5856</TotalTime>
  <Words>4616</Words>
  <Application>Microsoft Macintosh PowerPoint</Application>
  <PresentationFormat>Widescreen</PresentationFormat>
  <Paragraphs>1131</Paragraphs>
  <Slides>43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2" baseType="lpstr">
      <vt:lpstr>ＭＳ Ｐゴシック</vt:lpstr>
      <vt:lpstr>ＭＳ Ｐゴシック</vt:lpstr>
      <vt:lpstr>SimSun</vt:lpstr>
      <vt:lpstr>Arial</vt:lpstr>
      <vt:lpstr>Calibri</vt:lpstr>
      <vt:lpstr>Helvetica</vt:lpstr>
      <vt:lpstr>Symbol</vt:lpstr>
      <vt:lpstr>Times New Roman</vt:lpstr>
      <vt:lpstr>5_Office Theme</vt:lpstr>
      <vt:lpstr>COMP 3500  Introduction to Operating Systems   CPU Scheduling</vt:lpstr>
      <vt:lpstr>Exercise 1 (Plickers). Processor Scheduling</vt:lpstr>
      <vt:lpstr>Scheduling and Process State Transitions</vt:lpstr>
      <vt:lpstr>Exercise 2. What are reasons for running jobs (processes) to cease using a CPU?  Can you write down one reason or two? Hint: There are four.</vt:lpstr>
      <vt:lpstr>PowerPoint Presentation</vt:lpstr>
      <vt:lpstr>Demonstration Separation of Scheduling Mechanism and Scheduling Policies </vt:lpstr>
      <vt:lpstr>Question: How many different potential schedules?</vt:lpstr>
      <vt:lpstr>Question: Where are Long term, medium term, short term scheduling?</vt:lpstr>
      <vt:lpstr>Question: Can you propose scheduling criteria?</vt:lpstr>
      <vt:lpstr>Scheduling Criteria</vt:lpstr>
      <vt:lpstr>Wait Time vs. Turnaround 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FCFS Average Wait Time</vt:lpstr>
      <vt:lpstr>Exercise 3 (Plickers).  Which one of the following statements is an advantage of FCFS?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Preemptive Schedulers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Exercise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xiao</dc:creator>
  <cp:lastModifiedBy>Xiao Qin</cp:lastModifiedBy>
  <cp:revision>426</cp:revision>
  <dcterms:created xsi:type="dcterms:W3CDTF">2006-08-16T00:00:00Z</dcterms:created>
  <dcterms:modified xsi:type="dcterms:W3CDTF">2018-11-02T15:53:40Z</dcterms:modified>
</cp:coreProperties>
</file>

<file path=docProps/thumbnail.jpeg>
</file>